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y="5143500" cx="9144000"/>
  <p:notesSz cx="6858000" cy="9144000"/>
  <p:embeddedFontLst>
    <p:embeddedFont>
      <p:font typeface="Montserrat SemiBold"/>
      <p:regular r:id="rId44"/>
      <p:bold r:id="rId45"/>
      <p:italic r:id="rId46"/>
      <p:boldItalic r:id="rId47"/>
    </p:embeddedFont>
    <p:embeddedFont>
      <p:font typeface="Roboto"/>
      <p:regular r:id="rId48"/>
      <p:bold r:id="rId49"/>
      <p:italic r:id="rId50"/>
      <p:boldItalic r:id="rId51"/>
    </p:embeddedFont>
    <p:embeddedFont>
      <p:font typeface="Montserrat"/>
      <p:regular r:id="rId52"/>
      <p:bold r:id="rId53"/>
      <p:italic r:id="rId54"/>
      <p:boldItalic r:id="rId55"/>
    </p:embeddedFont>
    <p:embeddedFont>
      <p:font typeface="Open Sans"/>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4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2" name="Greg Wood"/>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4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MontserratSemiBold-regular.fntdata"/><Relationship Id="rId43" Type="http://schemas.openxmlformats.org/officeDocument/2006/relationships/slide" Target="slides/slide37.xml"/><Relationship Id="rId46" Type="http://schemas.openxmlformats.org/officeDocument/2006/relationships/font" Target="fonts/MontserratSemiBold-italic.fntdata"/><Relationship Id="rId45" Type="http://schemas.openxmlformats.org/officeDocument/2006/relationships/font" Target="fonts/MontserratSemiBo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font" Target="fonts/Roboto-regular.fntdata"/><Relationship Id="rId47" Type="http://schemas.openxmlformats.org/officeDocument/2006/relationships/font" Target="fonts/MontserratSemiBold-boldItalic.fntdata"/><Relationship Id="rId49" Type="http://schemas.openxmlformats.org/officeDocument/2006/relationships/font" Target="fonts/Robo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oboto-boldItalic.fntdata"/><Relationship Id="rId50" Type="http://schemas.openxmlformats.org/officeDocument/2006/relationships/font" Target="fonts/Roboto-italic.fntdata"/><Relationship Id="rId53" Type="http://schemas.openxmlformats.org/officeDocument/2006/relationships/font" Target="fonts/Montserrat-bold.fntdata"/><Relationship Id="rId52" Type="http://schemas.openxmlformats.org/officeDocument/2006/relationships/font" Target="fonts/Montserrat-regular.fntdata"/><Relationship Id="rId11" Type="http://schemas.openxmlformats.org/officeDocument/2006/relationships/slide" Target="slides/slide5.xml"/><Relationship Id="rId55" Type="http://schemas.openxmlformats.org/officeDocument/2006/relationships/font" Target="fonts/Montserrat-boldItalic.fntdata"/><Relationship Id="rId10" Type="http://schemas.openxmlformats.org/officeDocument/2006/relationships/slide" Target="slides/slide4.xml"/><Relationship Id="rId54" Type="http://schemas.openxmlformats.org/officeDocument/2006/relationships/font" Target="fonts/Montserrat-italic.fntdata"/><Relationship Id="rId13" Type="http://schemas.openxmlformats.org/officeDocument/2006/relationships/slide" Target="slides/slide7.xml"/><Relationship Id="rId57" Type="http://schemas.openxmlformats.org/officeDocument/2006/relationships/font" Target="fonts/OpenSans-bold.fntdata"/><Relationship Id="rId12" Type="http://schemas.openxmlformats.org/officeDocument/2006/relationships/slide" Target="slides/slide6.xml"/><Relationship Id="rId56" Type="http://schemas.openxmlformats.org/officeDocument/2006/relationships/font" Target="fonts/OpenSans-regular.fntdata"/><Relationship Id="rId15" Type="http://schemas.openxmlformats.org/officeDocument/2006/relationships/slide" Target="slides/slide9.xml"/><Relationship Id="rId59" Type="http://schemas.openxmlformats.org/officeDocument/2006/relationships/font" Target="fonts/OpenSans-boldItalic.fntdata"/><Relationship Id="rId14" Type="http://schemas.openxmlformats.org/officeDocument/2006/relationships/slide" Target="slides/slide8.xml"/><Relationship Id="rId58" Type="http://schemas.openxmlformats.org/officeDocument/2006/relationships/font" Target="fonts/OpenSans-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9-02-13T18:49:34.108">
    <p:pos x="297" y="137"/>
    <p:text>Confirm times/days on this slide</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9-02-13T18:56:49.541">
    <p:pos x="3066" y="1152"/>
    <p:text>What was the decision on this. Should we create an updated version of this that removes the IAOC?</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etf.org/how/meetings/101/remote/"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etf.org/how/meetings/101/newcomers/" TargetMode="External"/><Relationship Id="rId3" Type="http://schemas.openxmlformats.org/officeDocument/2006/relationships/hyperlink" Target="https://www.ietf.org/how/meetings/101/newcomers/" TargetMode="External"/><Relationship Id="rId4" Type="http://schemas.openxmlformats.org/officeDocument/2006/relationships/hyperlink" Target="https://www.ietf.org/how/meetings/101/newcomer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 name="Google Shape;62;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latin typeface="Arial"/>
                <a:ea typeface="Arial"/>
                <a:cs typeface="Arial"/>
                <a:sym typeface="Arial"/>
              </a:rPr>
              <a:t>Introduce all Edu Team members on the webinar or in the room</a:t>
            </a:r>
            <a:endParaRPr/>
          </a:p>
          <a:p>
            <a:pPr indent="0" lvl="0" marL="0" marR="0" rtl="0" algn="l">
              <a:spcBef>
                <a:spcPts val="0"/>
              </a:spcBef>
              <a:spcAft>
                <a:spcPts val="0"/>
              </a:spcAft>
              <a:buNone/>
            </a:pPr>
            <a:r>
              <a:rPr b="0" i="0" lang="en-US" sz="1400" u="none" cap="none" strike="noStrike">
                <a:latin typeface="Arial"/>
                <a:ea typeface="Arial"/>
                <a:cs typeface="Arial"/>
                <a:sym typeface="Arial"/>
              </a:rPr>
              <a:t>Mention the chat room and that we will post all URLs in there</a:t>
            </a:r>
            <a:endParaRPr/>
          </a:p>
          <a:p>
            <a:pPr indent="0" lvl="0" marL="0" marR="0" rtl="0" algn="l">
              <a:spcBef>
                <a:spcPts val="0"/>
              </a:spcBef>
              <a:spcAft>
                <a:spcPts val="0"/>
              </a:spcAft>
              <a:buNone/>
            </a:pPr>
            <a:r>
              <a:rPr b="0" i="0" lang="en-US" sz="1400" u="none" cap="none" strike="noStrike">
                <a:latin typeface="Arial"/>
                <a:ea typeface="Arial"/>
                <a:cs typeface="Arial"/>
                <a:sym typeface="Arial"/>
              </a:rPr>
              <a:t>Encourage participants to ask questions to ask questions after each section (“raise hand” in chat room)</a:t>
            </a:r>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Define Newcomers: attended up to five meeting</a:t>
            </a:r>
            <a:endParaRPr/>
          </a:p>
          <a:p>
            <a:pPr indent="0" lvl="0" marL="0" marR="0" rtl="0" algn="l">
              <a:spcBef>
                <a:spcPts val="0"/>
              </a:spcBef>
              <a:spcAft>
                <a:spcPts val="0"/>
              </a:spcAft>
              <a:buNone/>
            </a:pPr>
            <a:r>
              <a:rPr b="0" i="0" lang="en-US" sz="1400" u="none" cap="none" strike="noStrike">
                <a:latin typeface="Arial"/>
                <a:ea typeface="Arial"/>
                <a:cs typeface="Arial"/>
                <a:sym typeface="Arial"/>
              </a:rPr>
              <a:t>Define First</a:t>
            </a:r>
            <a:r>
              <a:rPr lang="en-US"/>
              <a:t> Ti</a:t>
            </a:r>
            <a:r>
              <a:rPr b="0" i="0" lang="en-US" sz="1400" u="none" cap="none" strike="noStrike">
                <a:latin typeface="Arial"/>
                <a:ea typeface="Arial"/>
                <a:cs typeface="Arial"/>
                <a:sym typeface="Arial"/>
              </a:rPr>
              <a:t>mers: this is their first meeting</a:t>
            </a:r>
            <a:endParaRPr b="0" i="0" sz="1400" u="none" cap="none" strike="noStrike">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3" name="Google Shape;123;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latin typeface="Arial"/>
                <a:ea typeface="Arial"/>
                <a:cs typeface="Arial"/>
                <a:sym typeface="Arial"/>
              </a:rPr>
              <a:t>Work in the IETF is organized into areas of related work. Each area is managed by two or three area directors, except the GEN area which is owned by the IETF Chair. </a:t>
            </a:r>
            <a:endParaRPr/>
          </a:p>
          <a:p>
            <a:pPr indent="0" lvl="0" marL="0" marR="0" rtl="0" algn="l">
              <a:spcBef>
                <a:spcPts val="0"/>
              </a:spcBef>
              <a:spcAft>
                <a:spcPts val="0"/>
              </a:spcAft>
              <a:buNone/>
            </a:pPr>
            <a:r>
              <a:rPr b="0" i="0" lang="en-US" sz="1400" u="none" cap="none" strike="noStrike">
                <a:latin typeface="Arial"/>
                <a:ea typeface="Arial"/>
                <a:cs typeface="Arial"/>
                <a:sym typeface="Arial"/>
              </a:rPr>
              <a:t>At the moment we have seven areas. That are listed on this slides. </a:t>
            </a:r>
            <a:endParaRPr/>
          </a:p>
          <a:p>
            <a:pPr indent="0" lvl="0" marL="0" marR="0" rtl="0" algn="l">
              <a:spcBef>
                <a:spcPts val="0"/>
              </a:spcBef>
              <a:spcAft>
                <a:spcPts val="0"/>
              </a:spcAft>
              <a:buNone/>
            </a:pPr>
            <a:r>
              <a:rPr b="0" i="0" lang="en-US" sz="1400" u="none" cap="none" strike="noStrike">
                <a:latin typeface="Arial"/>
                <a:ea typeface="Arial"/>
                <a:cs typeface="Arial"/>
                <a:sym typeface="Arial"/>
              </a:rPr>
              <a:t>The number and focus of areas can change over time. Sometime two areas merge or a new one gets created. </a:t>
            </a:r>
            <a:endParaRPr b="0" i="0" sz="1400" u="none" cap="none" strike="noStrike">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7" name="Google Shape;157;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latin typeface="Arial"/>
                <a:ea typeface="Arial"/>
                <a:cs typeface="Arial"/>
                <a:sym typeface="Arial"/>
              </a:rPr>
              <a:t>Consensus is key at the IETF. As mentioned before, there is no formal voting at the IETF. This is really important to understand, it is one of the key features of the IETF as stated in its original mantra:</a:t>
            </a:r>
            <a:endParaRPr/>
          </a:p>
          <a:p>
            <a:pPr indent="0" lvl="0" marL="0" marR="0" rtl="0" algn="l">
              <a:spcBef>
                <a:spcPts val="0"/>
              </a:spcBef>
              <a:spcAft>
                <a:spcPts val="0"/>
              </a:spcAft>
              <a:buNone/>
            </a:pPr>
            <a:r>
              <a:rPr b="0" i="0" lang="en-US" sz="1400" u="none" cap="none" strike="noStrike">
                <a:latin typeface="Arial"/>
                <a:ea typeface="Arial"/>
                <a:cs typeface="Arial"/>
                <a:sym typeface="Arial"/>
              </a:rPr>
              <a:t>“We reject kings, presidents and voting. We believe in rough consensus and running code.”</a:t>
            </a:r>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Now, rough consensus is an interesting concept. It doesn’t necessarily means everyone agrees in the end. It is also not necessarily a compromise. </a:t>
            </a:r>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Rough consensus is reached when all concerns and issues are heard and addresse</a:t>
            </a:r>
            <a:r>
              <a:rPr lang="en-US"/>
              <a:t>d</a:t>
            </a:r>
            <a:r>
              <a:rPr b="0" i="0" lang="en-US" sz="1400" u="none" cap="none" strike="noStrike">
                <a:latin typeface="Arial"/>
                <a:ea typeface="Arial"/>
                <a:cs typeface="Arial"/>
                <a:sym typeface="Arial"/>
              </a:rPr>
              <a:t>. </a:t>
            </a:r>
            <a:endParaRPr/>
          </a:p>
          <a:p>
            <a:pPr indent="0" lvl="0" marL="0" marR="0" rtl="0" algn="l">
              <a:spcBef>
                <a:spcPts val="0"/>
              </a:spcBef>
              <a:spcAft>
                <a:spcPts val="0"/>
              </a:spcAft>
              <a:buNone/>
            </a:pPr>
            <a:r>
              <a:rPr b="0" i="0" lang="en-US" sz="1400" u="none" cap="none" strike="noStrike">
                <a:latin typeface="Arial"/>
                <a:ea typeface="Arial"/>
                <a:cs typeface="Arial"/>
                <a:sym typeface="Arial"/>
              </a:rPr>
              <a:t>They are not necessarily all have to be accommodated – as long as everyone “can live with the outcome”.</a:t>
            </a:r>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The session chair is responsible to lead the discussion and make sure all dissenting opinions are heard (but they should not be the controlling voice).</a:t>
            </a:r>
            <a:endParaRPr/>
          </a:p>
          <a:p>
            <a:pPr indent="0" lvl="0" marL="0" marR="0" rtl="0" algn="l">
              <a:spcBef>
                <a:spcPts val="0"/>
              </a:spcBef>
              <a:spcAft>
                <a:spcPts val="0"/>
              </a:spcAft>
              <a:buNone/>
            </a:pPr>
            <a:r>
              <a:rPr b="0" i="0" lang="en-US" sz="1400" u="none" cap="none" strike="noStrike">
                <a:latin typeface="Arial"/>
                <a:ea typeface="Arial"/>
                <a:cs typeface="Arial"/>
                <a:sym typeface="Arial"/>
              </a:rPr>
              <a:t>We measure consensus by humming (explain humming). It is a good way to “feel the temperature of the room”. And it is anonymous. Nobody is raising their hand in order to make their choice know.</a:t>
            </a:r>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It is also important to note that a consensus call is usually carried over to the mailing list (and basically repeated on the mailing list), so that those who could not attend the meeting are also heard. </a:t>
            </a:r>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RFC 7282 is a great read. We recommend it for everyone to read.</a:t>
            </a:r>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4" name="Google Shape;164;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latin typeface="Arial"/>
                <a:ea typeface="Arial"/>
                <a:cs typeface="Arial"/>
                <a:sym typeface="Arial"/>
              </a:rPr>
              <a:t>As mentioned earlier, the IETF culture is fairly unique in many aspects:</a:t>
            </a:r>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a:p>
            <a:pPr indent="-285750" lvl="0" marL="285750" marR="0" rtl="0" algn="l">
              <a:spcBef>
                <a:spcPts val="0"/>
              </a:spcBef>
              <a:spcAft>
                <a:spcPts val="0"/>
              </a:spcAft>
              <a:buSzPts val="1400"/>
              <a:buFont typeface="Arial"/>
              <a:buChar char="-"/>
            </a:pPr>
            <a:r>
              <a:rPr b="0" i="0" lang="en-US" sz="1400" u="none" cap="none" strike="noStrike">
                <a:latin typeface="Arial"/>
                <a:ea typeface="Arial"/>
                <a:cs typeface="Arial"/>
                <a:sym typeface="Arial"/>
              </a:rPr>
              <a:t>People tend to be passionate, smart and vocal. This can be a little overwhelming sometimes, but they are usually really trying to find the best solution.</a:t>
            </a:r>
            <a:endParaRPr/>
          </a:p>
          <a:p>
            <a:pPr indent="-285750" lvl="0" marL="285750" marR="0" rtl="0" algn="l">
              <a:spcBef>
                <a:spcPts val="0"/>
              </a:spcBef>
              <a:spcAft>
                <a:spcPts val="0"/>
              </a:spcAft>
              <a:buSzPts val="1400"/>
              <a:buFont typeface="Arial"/>
              <a:buChar char="-"/>
            </a:pPr>
            <a:r>
              <a:rPr b="0" i="0" lang="en-US" sz="1400" u="none" cap="none" strike="noStrike">
                <a:latin typeface="Arial"/>
                <a:ea typeface="Arial"/>
                <a:cs typeface="Arial"/>
                <a:sym typeface="Arial"/>
              </a:rPr>
              <a:t>Technical excellence and topical knowledge is highly valued. Please make sure you have read the relevant documents before you make a comment at the mic.</a:t>
            </a:r>
            <a:endParaRPr b="0" i="0" sz="1400" u="none" cap="none" strike="noStrike">
              <a:latin typeface="Arial"/>
              <a:ea typeface="Arial"/>
              <a:cs typeface="Arial"/>
              <a:sym typeface="Arial"/>
            </a:endParaRPr>
          </a:p>
          <a:p>
            <a:pPr indent="-285750" lvl="0" marL="285750" marR="0" rtl="0" algn="l">
              <a:spcBef>
                <a:spcPts val="0"/>
              </a:spcBef>
              <a:spcAft>
                <a:spcPts val="0"/>
              </a:spcAft>
              <a:buSzPts val="1400"/>
              <a:buFont typeface="Arial"/>
              <a:buChar char="-"/>
            </a:pPr>
            <a:r>
              <a:rPr b="0" i="0" lang="en-US" sz="1400" u="none" cap="none" strike="noStrike">
                <a:latin typeface="Arial"/>
                <a:ea typeface="Arial"/>
                <a:cs typeface="Arial"/>
                <a:sym typeface="Arial"/>
              </a:rPr>
              <a:t>The IETF culture and also its dress code is very informal. T-shirts are the usual dress code.</a:t>
            </a:r>
            <a:endParaRPr/>
          </a:p>
          <a:p>
            <a:pPr indent="-285750" lvl="0" marL="285750" marR="0" rtl="0" algn="l">
              <a:spcBef>
                <a:spcPts val="0"/>
              </a:spcBef>
              <a:spcAft>
                <a:spcPts val="0"/>
              </a:spcAft>
              <a:buSzPts val="1400"/>
              <a:buFont typeface="Arial"/>
              <a:buChar char="-"/>
            </a:pPr>
            <a:r>
              <a:rPr b="0" i="0" lang="en-US" sz="1400" u="none" cap="none" strike="noStrike">
                <a:latin typeface="Arial"/>
                <a:ea typeface="Arial"/>
                <a:cs typeface="Arial"/>
                <a:sym typeface="Arial"/>
              </a:rPr>
              <a:t>Many people know each other for many years which makes for a great “familiar” atmosphere. But it can also mean that there is a bit of an “in-crowd language” sometimes.</a:t>
            </a:r>
            <a:endParaRPr/>
          </a:p>
          <a:p>
            <a:pPr indent="-196850" lvl="0" marL="285750" marR="0" rtl="0" algn="l">
              <a:spcBef>
                <a:spcPts val="0"/>
              </a:spcBef>
              <a:spcAft>
                <a:spcPts val="0"/>
              </a:spcAft>
              <a:buSzPts val="1400"/>
              <a:buFont typeface="Arial"/>
              <a:buNone/>
            </a:pPr>
            <a:r>
              <a:t/>
            </a:r>
            <a:endParaRPr b="0" i="0" sz="1400" u="none" cap="none" strike="noStrike">
              <a:latin typeface="Arial"/>
              <a:ea typeface="Arial"/>
              <a:cs typeface="Arial"/>
              <a:sym typeface="Arial"/>
            </a:endParaRPr>
          </a:p>
          <a:p>
            <a:pPr indent="0" lvl="0" marL="0" marR="0" rtl="0" algn="l">
              <a:spcBef>
                <a:spcPts val="0"/>
              </a:spcBef>
              <a:spcAft>
                <a:spcPts val="0"/>
              </a:spcAft>
              <a:buSzPts val="1400"/>
              <a:buFont typeface="Arial"/>
              <a:buNone/>
            </a:pPr>
            <a:r>
              <a:rPr b="0" i="0" lang="en-US" sz="1400" u="none" cap="none" strike="noStrike">
                <a:latin typeface="Arial"/>
                <a:ea typeface="Arial"/>
                <a:cs typeface="Arial"/>
                <a:sym typeface="Arial"/>
              </a:rPr>
              <a:t>Don’t feels intimidated! Introduce yourself to others and try to have a good time. </a:t>
            </a:r>
            <a:endParaRPr b="0" i="0" sz="1400" u="none" cap="none" strike="noStrike">
              <a:latin typeface="Arial"/>
              <a:ea typeface="Arial"/>
              <a:cs typeface="Arial"/>
              <a:sym typeface="Arial"/>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8" name="Google Shape;178;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latin typeface="Arial"/>
                <a:ea typeface="Arial"/>
                <a:cs typeface="Arial"/>
                <a:sym typeface="Arial"/>
              </a:rPr>
              <a:t>There are several other bodies that interact with the IETF. This presentation focuses only on the aspects of these organizations and activities that are immediately relevant to IETF newcomers.</a:t>
            </a:r>
            <a:endParaRPr/>
          </a:p>
          <a:p>
            <a:pPr indent="-119112" lvl="0" marL="119112" marR="0" rtl="0" algn="l">
              <a:lnSpc>
                <a:spcPct val="110000"/>
              </a:lnSpc>
              <a:spcBef>
                <a:spcPts val="400"/>
              </a:spcBef>
              <a:spcAft>
                <a:spcPts val="0"/>
              </a:spcAft>
              <a:buClr>
                <a:srgbClr val="000000"/>
              </a:buClr>
              <a:buSzPts val="1188"/>
              <a:buFont typeface="Arial"/>
              <a:buChar char="•"/>
            </a:pPr>
            <a:r>
              <a:rPr b="0" i="0" lang="en-US" sz="1188" u="none" cap="none" strike="noStrike">
                <a:solidFill>
                  <a:srgbClr val="000000"/>
                </a:solidFill>
                <a:latin typeface="Arial"/>
                <a:ea typeface="Arial"/>
                <a:cs typeface="Arial"/>
                <a:sym typeface="Arial"/>
              </a:rPr>
              <a:t>Internet Architecture Board (IAB)</a:t>
            </a:r>
            <a:endParaRPr/>
          </a:p>
          <a:p>
            <a:pPr indent="-119112" lvl="0" marL="119112" marR="0" rtl="0" algn="l">
              <a:lnSpc>
                <a:spcPct val="110000"/>
              </a:lnSpc>
              <a:spcBef>
                <a:spcPts val="400"/>
              </a:spcBef>
              <a:spcAft>
                <a:spcPts val="0"/>
              </a:spcAft>
              <a:buClr>
                <a:srgbClr val="000000"/>
              </a:buClr>
              <a:buSzPts val="1188"/>
              <a:buFont typeface="Arial"/>
              <a:buChar char="•"/>
            </a:pPr>
            <a:r>
              <a:rPr b="0" i="0" lang="en-US" sz="1188" u="none" cap="none" strike="noStrike">
                <a:solidFill>
                  <a:srgbClr val="000000"/>
                </a:solidFill>
                <a:latin typeface="Arial"/>
                <a:ea typeface="Arial"/>
                <a:cs typeface="Arial"/>
                <a:sym typeface="Arial"/>
              </a:rPr>
              <a:t>Internet Research Task Force (IRTF) </a:t>
            </a:r>
            <a:endParaRPr/>
          </a:p>
          <a:p>
            <a:pPr indent="-119112" lvl="0" marL="119112" marR="0" rtl="0" algn="l">
              <a:lnSpc>
                <a:spcPct val="110000"/>
              </a:lnSpc>
              <a:spcBef>
                <a:spcPts val="400"/>
              </a:spcBef>
              <a:spcAft>
                <a:spcPts val="0"/>
              </a:spcAft>
              <a:buClr>
                <a:srgbClr val="000000"/>
              </a:buClr>
              <a:buSzPts val="1188"/>
              <a:buFont typeface="Arial"/>
              <a:buChar char="•"/>
            </a:pPr>
            <a:r>
              <a:rPr b="0" i="0" lang="en-US" sz="1188" u="none" cap="none" strike="noStrike">
                <a:solidFill>
                  <a:srgbClr val="000000"/>
                </a:solidFill>
                <a:latin typeface="Arial"/>
                <a:ea typeface="Arial"/>
                <a:cs typeface="Arial"/>
                <a:sym typeface="Arial"/>
              </a:rPr>
              <a:t>IAB Programs</a:t>
            </a:r>
            <a:endParaRPr/>
          </a:p>
          <a:p>
            <a:pPr indent="-119112" lvl="0" marL="119112" marR="0" rtl="0" algn="l">
              <a:lnSpc>
                <a:spcPct val="110000"/>
              </a:lnSpc>
              <a:spcBef>
                <a:spcPts val="400"/>
              </a:spcBef>
              <a:spcAft>
                <a:spcPts val="0"/>
              </a:spcAft>
              <a:buClr>
                <a:srgbClr val="000000"/>
              </a:buClr>
              <a:buSzPts val="1188"/>
              <a:buFont typeface="Arial"/>
              <a:buChar char="•"/>
            </a:pPr>
            <a:r>
              <a:rPr b="0" i="0" lang="en-US" sz="1188" u="none" cap="none" strike="noStrike">
                <a:solidFill>
                  <a:srgbClr val="000000"/>
                </a:solidFill>
                <a:latin typeface="Arial"/>
                <a:ea typeface="Arial"/>
                <a:cs typeface="Arial"/>
                <a:sym typeface="Arial"/>
              </a:rPr>
              <a:t>RFC Editor</a:t>
            </a:r>
            <a:endParaRPr/>
          </a:p>
          <a:p>
            <a:pPr indent="-119112" lvl="0" marL="119112" marR="0" rtl="0" algn="l">
              <a:lnSpc>
                <a:spcPct val="110000"/>
              </a:lnSpc>
              <a:spcBef>
                <a:spcPts val="400"/>
              </a:spcBef>
              <a:spcAft>
                <a:spcPts val="0"/>
              </a:spcAft>
              <a:buClr>
                <a:srgbClr val="000000"/>
              </a:buClr>
              <a:buSzPts val="1188"/>
              <a:buFont typeface="Arial"/>
              <a:buChar char="•"/>
            </a:pPr>
            <a:r>
              <a:rPr b="0" i="0" lang="en-US" sz="1188" u="none" cap="none" strike="noStrike">
                <a:solidFill>
                  <a:srgbClr val="000000"/>
                </a:solidFill>
                <a:latin typeface="Arial"/>
                <a:ea typeface="Arial"/>
                <a:cs typeface="Arial"/>
                <a:sym typeface="Arial"/>
              </a:rPr>
              <a:t>IETF Administrative Support Activity (IASA)</a:t>
            </a:r>
            <a:endParaRPr/>
          </a:p>
          <a:p>
            <a:pPr indent="-119112" lvl="0" marL="119112" marR="0" rtl="0" algn="l">
              <a:lnSpc>
                <a:spcPct val="110000"/>
              </a:lnSpc>
              <a:spcBef>
                <a:spcPts val="400"/>
              </a:spcBef>
              <a:spcAft>
                <a:spcPts val="0"/>
              </a:spcAft>
              <a:buClr>
                <a:srgbClr val="000000"/>
              </a:buClr>
              <a:buSzPts val="1188"/>
              <a:buFont typeface="Arial"/>
              <a:buChar char="•"/>
            </a:pPr>
            <a:r>
              <a:rPr b="0" i="0" lang="en-US" sz="1188" u="none" cap="none" strike="noStrike">
                <a:solidFill>
                  <a:srgbClr val="000000"/>
                </a:solidFill>
                <a:latin typeface="Arial"/>
                <a:ea typeface="Arial"/>
                <a:cs typeface="Arial"/>
                <a:sym typeface="Arial"/>
              </a:rPr>
              <a:t>IETF Administrative Oversight Committee (IAOC)</a:t>
            </a:r>
            <a:endParaRPr/>
          </a:p>
          <a:p>
            <a:pPr indent="-119112" lvl="0" marL="119112" marR="0" rtl="0" algn="l">
              <a:lnSpc>
                <a:spcPct val="110000"/>
              </a:lnSpc>
              <a:spcBef>
                <a:spcPts val="400"/>
              </a:spcBef>
              <a:spcAft>
                <a:spcPts val="0"/>
              </a:spcAft>
              <a:buClr>
                <a:srgbClr val="000000"/>
              </a:buClr>
              <a:buSzPts val="1188"/>
              <a:buFont typeface="Arial"/>
              <a:buChar char="•"/>
            </a:pPr>
            <a:r>
              <a:rPr b="0" i="0" lang="en-US" sz="1188" u="none" cap="none" strike="noStrike">
                <a:solidFill>
                  <a:srgbClr val="000000"/>
                </a:solidFill>
                <a:latin typeface="Arial"/>
                <a:ea typeface="Arial"/>
                <a:cs typeface="Arial"/>
                <a:sym typeface="Arial"/>
              </a:rPr>
              <a:t>IETF Trust</a:t>
            </a:r>
            <a:endParaRPr/>
          </a:p>
          <a:p>
            <a:pPr indent="-30212" lvl="0" marL="119112" marR="0" rtl="0" algn="l">
              <a:lnSpc>
                <a:spcPct val="110000"/>
              </a:lnSpc>
              <a:spcBef>
                <a:spcPts val="400"/>
              </a:spcBef>
              <a:spcAft>
                <a:spcPts val="0"/>
              </a:spcAft>
              <a:buClr>
                <a:srgbClr val="000000"/>
              </a:buClr>
              <a:buSzPts val="1400"/>
              <a:buFont typeface="Arial"/>
              <a:buNone/>
            </a:pPr>
            <a:r>
              <a:t/>
            </a:r>
            <a:endParaRPr b="0" i="0" sz="1400" u="none" cap="none" strike="noStrike">
              <a:latin typeface="Arial"/>
              <a:ea typeface="Arial"/>
              <a:cs typeface="Arial"/>
              <a:sym typeface="Arial"/>
            </a:endParaRPr>
          </a:p>
          <a:p>
            <a:pPr indent="0" lvl="0" marL="0" marR="0" rtl="0" algn="l">
              <a:lnSpc>
                <a:spcPct val="110000"/>
              </a:lnSpc>
              <a:spcBef>
                <a:spcPts val="400"/>
              </a:spcBef>
              <a:spcAft>
                <a:spcPts val="0"/>
              </a:spcAft>
              <a:buClr>
                <a:srgbClr val="000000"/>
              </a:buClr>
              <a:buSzPts val="1188"/>
              <a:buFont typeface="Arial"/>
              <a:buNone/>
            </a:pPr>
            <a:r>
              <a:rPr b="0" i="0" lang="en-US" sz="1188" u="none" cap="none" strike="noStrike">
                <a:solidFill>
                  <a:srgbClr val="000000"/>
                </a:solidFill>
                <a:latin typeface="Arial"/>
                <a:ea typeface="Arial"/>
                <a:cs typeface="Arial"/>
                <a:sym typeface="Arial"/>
              </a:rPr>
              <a:t>The next slides lists the tasks of these organizations. </a:t>
            </a:r>
            <a:endParaRPr b="0" i="0" sz="1400" u="none" cap="none" strike="noStrike">
              <a:latin typeface="Arial"/>
              <a:ea typeface="Arial"/>
              <a:cs typeface="Arial"/>
              <a:sym typeface="Arial"/>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7" name="Google Shape;187;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latin typeface="Arial"/>
                <a:ea typeface="Arial"/>
                <a:cs typeface="Arial"/>
                <a:sym typeface="Arial"/>
              </a:rPr>
              <a:t>Are there any questions at this point before we move on to the next section.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4" name="Google Shape;194;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latin typeface="Arial"/>
                <a:ea typeface="Arial"/>
                <a:cs typeface="Arial"/>
                <a:sym typeface="Arial"/>
              </a:rPr>
              <a:t>In this section we will give you some more practical information on how to make the best out of an IETF meeting. </a:t>
            </a:r>
            <a:endParaRPr b="0" i="0" sz="1400" u="none" cap="none" strike="noStrike">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9" name="Google Shape;199;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latin typeface="Arial"/>
                <a:ea typeface="Arial"/>
                <a:cs typeface="Arial"/>
                <a:sym typeface="Arial"/>
              </a:rPr>
              <a:t>A lot is happening during an IETF meeting week. You can get overwhelmed easily.</a:t>
            </a:r>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Three IETF meetings per year with ~1000-1500 people per meeting.</a:t>
            </a:r>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Here is a list of the types of events or session you can find during an IETF week (go through the list).</a:t>
            </a:r>
            <a:endParaRPr b="0" i="0" sz="1400" u="none" cap="none" strike="noStrike">
              <a:latin typeface="Arial"/>
              <a:ea typeface="Arial"/>
              <a:cs typeface="Arial"/>
              <a:sym typeface="Arial"/>
            </a:endParaRPr>
          </a:p>
          <a:p>
            <a:pPr indent="-264032" lvl="0" marL="352043" marR="0" rtl="0" algn="l">
              <a:spcBef>
                <a:spcPts val="0"/>
              </a:spcBef>
              <a:spcAft>
                <a:spcPts val="0"/>
              </a:spcAft>
              <a:buNone/>
            </a:pPr>
            <a:r>
              <a:t/>
            </a:r>
            <a:endParaRPr b="0" i="0" sz="1400" u="none" cap="none" strike="noStrike">
              <a:latin typeface="Arial"/>
              <a:ea typeface="Arial"/>
              <a:cs typeface="Arial"/>
              <a:sym typeface="Arial"/>
            </a:endParaRPr>
          </a:p>
          <a:p>
            <a:pPr indent="-264032" lvl="0" marL="352043" marR="0" rtl="0" algn="l">
              <a:spcBef>
                <a:spcPts val="0"/>
              </a:spcBef>
              <a:spcAft>
                <a:spcPts val="0"/>
              </a:spcAft>
              <a:buNone/>
            </a:pPr>
            <a:r>
              <a:rPr b="0" i="0" lang="en-US" sz="1386" u="none" cap="none" strike="noStrike">
                <a:latin typeface="Arial"/>
                <a:ea typeface="Arial"/>
                <a:cs typeface="Arial"/>
                <a:sym typeface="Arial"/>
              </a:rPr>
              <a:t>Unless noted, all sessions are open to everyone! You do not have to register (except for the systers lunch so we know how many women to expect).</a:t>
            </a:r>
            <a:endParaRPr b="0" i="0" sz="1400" u="none" cap="none" strike="noStrike">
              <a:latin typeface="Arial"/>
              <a:ea typeface="Arial"/>
              <a:cs typeface="Arial"/>
              <a:sym typeface="Arial"/>
            </a:endParaRPr>
          </a:p>
          <a:p>
            <a:pPr indent="-264032" lvl="0" marL="352043" marR="0" rtl="0" algn="l">
              <a:spcBef>
                <a:spcPts val="0"/>
              </a:spcBef>
              <a:spcAft>
                <a:spcPts val="0"/>
              </a:spcAft>
              <a:buNone/>
            </a:pPr>
            <a:r>
              <a:t/>
            </a:r>
            <a:endParaRPr b="0" i="0" sz="1400" u="none" cap="none" strike="noStrike">
              <a:latin typeface="Arial"/>
              <a:ea typeface="Arial"/>
              <a:cs typeface="Arial"/>
              <a:sym typeface="Arial"/>
            </a:endParaRPr>
          </a:p>
          <a:p>
            <a:pPr indent="-264032" lvl="0" marL="352043" marR="0" rtl="0" algn="l">
              <a:spcBef>
                <a:spcPts val="0"/>
              </a:spcBef>
              <a:spcAft>
                <a:spcPts val="0"/>
              </a:spcAft>
              <a:buNone/>
            </a:pPr>
            <a:r>
              <a:rPr b="0" i="0" lang="en-US" sz="1386" u="none" cap="none" strike="noStrike">
                <a:latin typeface="Arial"/>
                <a:ea typeface="Arial"/>
                <a:cs typeface="Arial"/>
                <a:sym typeface="Arial"/>
              </a:rPr>
              <a:t>Foto of a systers lunch</a:t>
            </a:r>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6" name="Google Shape;206;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latin typeface="Arial"/>
                <a:ea typeface="Arial"/>
                <a:cs typeface="Arial"/>
                <a:sym typeface="Arial"/>
              </a:rPr>
              <a:t>There is also a lot of time for informal hallway chats and spontaneous “Bar BoFs”</a:t>
            </a:r>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We recommend you to use the app to keep track of the agenda. </a:t>
            </a:r>
            <a:endParaRPr/>
          </a:p>
          <a:p>
            <a:pPr indent="0" lvl="0" marL="0" marR="0" rtl="0" algn="l">
              <a:spcBef>
                <a:spcPts val="0"/>
              </a:spcBef>
              <a:spcAft>
                <a:spcPts val="0"/>
              </a:spcAft>
              <a:buNone/>
            </a:pPr>
            <a:r>
              <a:rPr b="0" i="0" lang="en-US" sz="1400" u="none" cap="none" strike="noStrike">
                <a:latin typeface="Arial"/>
                <a:ea typeface="Arial"/>
                <a:cs typeface="Arial"/>
                <a:sym typeface="Arial"/>
              </a:rPr>
              <a:t>We also recommend that you leave enough time to rest! Don’t try to fill your agenda completely. Otherwise you might collapse before the end of the week ;-)</a:t>
            </a:r>
            <a:endParaRPr b="0" i="0" sz="1400" u="none" cap="none" strike="noStrike">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7" name="Google Shape;217;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Foto of the SUIT (Software Update for Internet of Things) working group</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5" name="Google Shape;225;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latin typeface="Arial"/>
                <a:ea typeface="Arial"/>
                <a:cs typeface="Arial"/>
                <a:sym typeface="Arial"/>
              </a:rPr>
              <a:t>Exlpain what a a BoF is and what it stands for:</a:t>
            </a:r>
            <a:endParaRPr/>
          </a:p>
          <a:p>
            <a:pPr indent="0" lvl="0" marL="0" marR="0" rtl="0" algn="l">
              <a:spcBef>
                <a:spcPts val="0"/>
              </a:spcBef>
              <a:spcAft>
                <a:spcPts val="0"/>
              </a:spcAft>
              <a:buNone/>
            </a:pPr>
            <a:r>
              <a:rPr b="0" i="0" lang="en-US" sz="1400" u="none" cap="none" strike="noStrike">
                <a:latin typeface="Arial"/>
                <a:ea typeface="Arial"/>
                <a:cs typeface="Arial"/>
                <a:sym typeface="Arial"/>
              </a:rPr>
              <a:t>“Birds of a feather flock together.” – people with the same interest in a specific topic come together and discuss that topic.</a:t>
            </a:r>
            <a:endParaRPr/>
          </a:p>
          <a:p>
            <a:pPr indent="0" lvl="0" marL="0" marR="0" rtl="0" algn="l">
              <a:spcBef>
                <a:spcPts val="0"/>
              </a:spcBef>
              <a:spcAft>
                <a:spcPts val="0"/>
              </a:spcAft>
              <a:buNone/>
            </a:pPr>
            <a:r>
              <a:rPr b="0" i="0" lang="en-US" sz="1400" u="none" cap="none" strike="noStrike">
                <a:latin typeface="Arial"/>
                <a:ea typeface="Arial"/>
                <a:cs typeface="Arial"/>
                <a:sym typeface="Arial"/>
              </a:rPr>
              <a:t>It is a requirement for setting up a WG, but there a re also “not-WG-forming BoF sessions.”</a:t>
            </a:r>
            <a:endParaRPr b="0" i="0" sz="1400" u="none" cap="none" strike="noStrike">
              <a:latin typeface="Arial"/>
              <a:ea typeface="Arial"/>
              <a:cs typeface="Arial"/>
              <a:sym typeface="Arial"/>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As an example for setting up a BoF: Mirjam promoting an EDU team BoF at the IETF meeting in Prague some time ago.</a:t>
            </a:r>
            <a:endParaRPr b="0" i="0" sz="1400" u="none" cap="none" strike="noStrike">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 name="Google Shape;68;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latin typeface="Arial"/>
                <a:ea typeface="Arial"/>
                <a:cs typeface="Arial"/>
                <a:sym typeface="Arial"/>
              </a:rPr>
              <a:t>There will be three sections to this presentation:</a:t>
            </a:r>
            <a:endParaRPr/>
          </a:p>
          <a:p>
            <a:pPr indent="-285750" lvl="0" marL="285750" marR="0" rtl="0" algn="l">
              <a:spcBef>
                <a:spcPts val="0"/>
              </a:spcBef>
              <a:spcAft>
                <a:spcPts val="0"/>
              </a:spcAft>
              <a:buSzPts val="1400"/>
              <a:buFont typeface="Arial"/>
              <a:buChar char="-"/>
            </a:pPr>
            <a:r>
              <a:rPr b="0" i="0" lang="en-US" sz="1400" u="none" cap="none" strike="noStrike">
                <a:latin typeface="Arial"/>
                <a:ea typeface="Arial"/>
                <a:cs typeface="Arial"/>
                <a:sym typeface="Arial"/>
              </a:rPr>
              <a:t>Introduction to Newcomers activities at the IETF meeting</a:t>
            </a:r>
            <a:endParaRPr/>
          </a:p>
          <a:p>
            <a:pPr indent="-285750" lvl="0" marL="285750" marR="0" rtl="0" algn="l">
              <a:spcBef>
                <a:spcPts val="0"/>
              </a:spcBef>
              <a:spcAft>
                <a:spcPts val="0"/>
              </a:spcAft>
              <a:buSzPts val="1400"/>
              <a:buFont typeface="Arial"/>
              <a:buChar char="-"/>
            </a:pPr>
            <a:r>
              <a:rPr b="0" i="0" lang="en-US" sz="1400" u="none" cap="none" strike="noStrike">
                <a:latin typeface="Arial"/>
                <a:ea typeface="Arial"/>
                <a:cs typeface="Arial"/>
                <a:sym typeface="Arial"/>
              </a:rPr>
              <a:t>Introduction to the IETF structure and related organizations</a:t>
            </a:r>
            <a:endParaRPr/>
          </a:p>
          <a:p>
            <a:pPr indent="-285750" lvl="0" marL="285750" marR="0" rtl="0" algn="l">
              <a:spcBef>
                <a:spcPts val="0"/>
              </a:spcBef>
              <a:spcAft>
                <a:spcPts val="0"/>
              </a:spcAft>
              <a:buSzPts val="1400"/>
              <a:buFont typeface="Arial"/>
              <a:buChar char="-"/>
            </a:pPr>
            <a:r>
              <a:rPr b="0" i="0" lang="en-US" sz="1400" u="none" cap="none" strike="noStrike">
                <a:latin typeface="Arial"/>
                <a:ea typeface="Arial"/>
                <a:cs typeface="Arial"/>
                <a:sym typeface="Arial"/>
              </a:rPr>
              <a:t>The IETF week in a nutshell</a:t>
            </a:r>
            <a:endParaRPr/>
          </a:p>
          <a:p>
            <a:pPr indent="-285750" lvl="0" marL="285750" marR="0" rtl="0" algn="l">
              <a:spcBef>
                <a:spcPts val="0"/>
              </a:spcBef>
              <a:spcAft>
                <a:spcPts val="0"/>
              </a:spcAft>
              <a:buSzPts val="1400"/>
              <a:buFont typeface="Arial"/>
              <a:buChar char="-"/>
            </a:pPr>
            <a:r>
              <a:rPr b="0" i="0" lang="en-US" sz="1400" u="none" cap="none" strike="noStrike">
                <a:latin typeface="Arial"/>
                <a:ea typeface="Arial"/>
                <a:cs typeface="Arial"/>
                <a:sym typeface="Arial"/>
              </a:rPr>
              <a:t>Key people and additional resources</a:t>
            </a:r>
            <a:endParaRPr/>
          </a:p>
          <a:p>
            <a:pPr indent="-196850" lvl="0" marL="285750" marR="0" rtl="0" algn="l">
              <a:spcBef>
                <a:spcPts val="0"/>
              </a:spcBef>
              <a:spcAft>
                <a:spcPts val="0"/>
              </a:spcAft>
              <a:buSzPts val="1400"/>
              <a:buFont typeface="Arial"/>
              <a:buNone/>
            </a:pPr>
            <a:r>
              <a:t/>
            </a:r>
            <a:endParaRPr b="0" i="0" sz="1400" u="none" cap="none" strike="noStrike">
              <a:latin typeface="Arial"/>
              <a:ea typeface="Arial"/>
              <a:cs typeface="Arial"/>
              <a:sym typeface="Arial"/>
            </a:endParaRPr>
          </a:p>
          <a:p>
            <a:pPr indent="0" lvl="0" marL="0" marR="0" rtl="0" algn="l">
              <a:spcBef>
                <a:spcPts val="0"/>
              </a:spcBef>
              <a:spcAft>
                <a:spcPts val="0"/>
              </a:spcAft>
              <a:buSzPts val="1400"/>
              <a:buFont typeface="Arial"/>
              <a:buNone/>
            </a:pPr>
            <a:r>
              <a:rPr b="0" i="0" lang="en-US" sz="1400" u="none" cap="none" strike="noStrike">
                <a:latin typeface="Arial"/>
                <a:ea typeface="Arial"/>
                <a:cs typeface="Arial"/>
                <a:sym typeface="Arial"/>
              </a:rPr>
              <a:t>Feel free to ask questions after each section.</a:t>
            </a:r>
            <a:endParaRPr b="0" i="0" sz="1400" u="none" cap="none" strike="noStrike">
              <a:latin typeface="Arial"/>
              <a:ea typeface="Arial"/>
              <a:cs typeface="Arial"/>
              <a:sym typeface="Arial"/>
            </a:endParaRPr>
          </a:p>
          <a:p>
            <a:pPr indent="0" lvl="0" marL="0" rtl="0" algn="l">
              <a:spcBef>
                <a:spcPts val="0"/>
              </a:spcBef>
              <a:spcAft>
                <a:spcPts val="0"/>
              </a:spcAft>
              <a:buClr>
                <a:srgbClr val="0096FF"/>
              </a:buClr>
              <a:buSzPts val="1600"/>
              <a:buFont typeface="Open Sans"/>
              <a:buNone/>
            </a:pPr>
            <a:r>
              <a:rPr lang="en-US">
                <a:latin typeface="Open Sans"/>
                <a:ea typeface="Open Sans"/>
                <a:cs typeface="Open Sans"/>
                <a:sym typeface="Open Sans"/>
              </a:rPr>
              <a:t>Thanks to Scott Bradner and Mike St. Johns for earlier versions of this presentation. </a:t>
            </a:r>
            <a:endParaRPr/>
          </a:p>
          <a:p>
            <a:pPr indent="0" lvl="0" marL="0" marR="0" rtl="0" algn="l">
              <a:spcBef>
                <a:spcPts val="0"/>
              </a:spcBef>
              <a:spcAft>
                <a:spcPts val="0"/>
              </a:spcAft>
              <a:buSzPts val="1400"/>
              <a:buFont typeface="Arial"/>
              <a:buNone/>
            </a:pPr>
            <a:r>
              <a:t/>
            </a:r>
            <a:endParaRPr/>
          </a:p>
          <a:p>
            <a:pPr indent="0" lvl="0" marL="0" marR="0" rtl="0" algn="l">
              <a:spcBef>
                <a:spcPts val="0"/>
              </a:spcBef>
              <a:spcAft>
                <a:spcPts val="0"/>
              </a:spcAft>
              <a:buSzPts val="1400"/>
              <a:buFont typeface="Arial"/>
              <a:buNone/>
            </a:pPr>
            <a:r>
              <a:t/>
            </a:r>
            <a:endParaRPr b="0" i="0" sz="1400" u="none" cap="none" strike="noStrike">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3" name="Google Shape;233;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Font typeface="Arial"/>
              <a:buNone/>
            </a:pPr>
            <a:r>
              <a:rPr b="0" i="0" lang="en-US" sz="1400" u="none" cap="none" strike="noStrike">
                <a:latin typeface="Arial"/>
                <a:ea typeface="Arial"/>
                <a:cs typeface="Arial"/>
                <a:sym typeface="Arial"/>
              </a:rPr>
              <a:t>The Internet Research Task Force is the sister organisation of the IETF. </a:t>
            </a:r>
            <a:endParaRPr/>
          </a:p>
          <a:p>
            <a:pPr indent="0" lvl="0" marL="0" marR="0" rtl="0" algn="l">
              <a:lnSpc>
                <a:spcPct val="100000"/>
              </a:lnSpc>
              <a:spcBef>
                <a:spcPts val="0"/>
              </a:spcBef>
              <a:spcAft>
                <a:spcPts val="0"/>
              </a:spcAft>
              <a:buSzPts val="1400"/>
              <a:buFont typeface="Arial"/>
              <a:buNone/>
            </a:pPr>
            <a:r>
              <a:rPr b="0" i="0" lang="en-US" sz="1400" u="none" cap="none" strike="noStrike">
                <a:latin typeface="Arial"/>
                <a:ea typeface="Arial"/>
                <a:cs typeface="Arial"/>
                <a:sym typeface="Arial"/>
              </a:rPr>
              <a:t>It looks at more research topics, more into the future. </a:t>
            </a:r>
            <a:endParaRPr/>
          </a:p>
          <a:p>
            <a:pPr indent="0" lvl="0" marL="0" marR="0" rtl="0" algn="l">
              <a:lnSpc>
                <a:spcPct val="100000"/>
              </a:lnSpc>
              <a:spcBef>
                <a:spcPts val="0"/>
              </a:spcBef>
              <a:spcAft>
                <a:spcPts val="0"/>
              </a:spcAft>
              <a:buSzPts val="1400"/>
              <a:buFont typeface="Arial"/>
              <a:buNone/>
            </a:pPr>
            <a:r>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SzPts val="1400"/>
              <a:buFont typeface="Arial"/>
              <a:buNone/>
            </a:pPr>
            <a:r>
              <a:rPr b="0" i="0" lang="en-US" sz="1400" u="none" cap="none" strike="noStrike">
                <a:latin typeface="Arial"/>
                <a:ea typeface="Arial"/>
                <a:cs typeface="Arial"/>
                <a:sym typeface="Arial"/>
              </a:rPr>
              <a:t>Some research groups (RGs) meet during the IETF week and are open to anyone.</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SzPts val="1400"/>
              <a:buFont typeface="Arial"/>
              <a:buNone/>
            </a:pPr>
            <a:r>
              <a:t/>
            </a:r>
            <a:endParaRPr b="0" i="0" sz="1400" u="none" cap="none" strike="noStrike">
              <a:latin typeface="Arial"/>
              <a:ea typeface="Arial"/>
              <a:cs typeface="Arial"/>
              <a:sym typeface="Arial"/>
            </a:endParaRPr>
          </a:p>
          <a:p>
            <a:pPr indent="0" lvl="0" marL="0" marR="0" rtl="0" algn="l">
              <a:lnSpc>
                <a:spcPct val="100000"/>
              </a:lnSpc>
              <a:spcBef>
                <a:spcPts val="0"/>
              </a:spcBef>
              <a:spcAft>
                <a:spcPts val="0"/>
              </a:spcAft>
              <a:buSzPts val="1400"/>
              <a:buFont typeface="Arial"/>
              <a:buNone/>
            </a:pPr>
            <a:r>
              <a:rPr b="0" i="0" lang="en-US" sz="1400" u="none" cap="none" strike="noStrike">
                <a:latin typeface="Arial"/>
                <a:ea typeface="Arial"/>
                <a:cs typeface="Arial"/>
                <a:sym typeface="Arial"/>
              </a:rPr>
              <a:t>Current topics are:</a:t>
            </a:r>
            <a:endParaRPr/>
          </a:p>
          <a:p>
            <a:pPr indent="-285750" lvl="0" marL="285750" marR="0" rtl="0" algn="l">
              <a:lnSpc>
                <a:spcPct val="100000"/>
              </a:lnSpc>
              <a:spcBef>
                <a:spcPts val="0"/>
              </a:spcBef>
              <a:spcAft>
                <a:spcPts val="0"/>
              </a:spcAft>
              <a:buSzPts val="1400"/>
              <a:buFont typeface="Arial"/>
              <a:buChar char="•"/>
            </a:pPr>
            <a:r>
              <a:rPr b="0" i="0" lang="en-US" sz="1400" u="none" cap="none" strike="noStrike">
                <a:latin typeface="Arial"/>
                <a:ea typeface="Arial"/>
                <a:cs typeface="Arial"/>
                <a:sym typeface="Arial"/>
              </a:rPr>
              <a:t>Crypto Forum</a:t>
            </a:r>
            <a:endParaRPr/>
          </a:p>
          <a:p>
            <a:pPr indent="-285750" lvl="0" marL="285750" marR="0" rtl="0" algn="l">
              <a:lnSpc>
                <a:spcPct val="100000"/>
              </a:lnSpc>
              <a:spcBef>
                <a:spcPts val="0"/>
              </a:spcBef>
              <a:spcAft>
                <a:spcPts val="0"/>
              </a:spcAft>
              <a:buSzPts val="1400"/>
              <a:buFont typeface="Arial"/>
              <a:buChar char="•"/>
            </a:pPr>
            <a:r>
              <a:rPr b="0" i="0" lang="en-US" sz="1400" u="none" cap="none" strike="noStrike">
                <a:latin typeface="Arial"/>
                <a:ea typeface="Arial"/>
                <a:cs typeface="Arial"/>
                <a:sym typeface="Arial"/>
              </a:rPr>
              <a:t>Quantum Internet</a:t>
            </a:r>
            <a:endParaRPr/>
          </a:p>
          <a:p>
            <a:pPr indent="-285750" lvl="0" marL="285750" marR="0" rtl="0" algn="l">
              <a:lnSpc>
                <a:spcPct val="100000"/>
              </a:lnSpc>
              <a:spcBef>
                <a:spcPts val="0"/>
              </a:spcBef>
              <a:spcAft>
                <a:spcPts val="0"/>
              </a:spcAft>
              <a:buSzPts val="1400"/>
              <a:buFont typeface="Arial"/>
              <a:buChar char="•"/>
            </a:pPr>
            <a:r>
              <a:rPr b="0" i="0" lang="en-US" sz="1400" u="none" cap="none" strike="noStrike">
                <a:latin typeface="Arial"/>
                <a:ea typeface="Arial"/>
                <a:cs typeface="Arial"/>
                <a:sym typeface="Arial"/>
              </a:rPr>
              <a:t>Human Rights and Standards</a:t>
            </a:r>
            <a:endParaRPr/>
          </a:p>
          <a:p>
            <a:pPr indent="-285750" lvl="0" marL="285750" marR="0" rtl="0" algn="l">
              <a:lnSpc>
                <a:spcPct val="100000"/>
              </a:lnSpc>
              <a:spcBef>
                <a:spcPts val="0"/>
              </a:spcBef>
              <a:spcAft>
                <a:spcPts val="0"/>
              </a:spcAft>
              <a:buSzPts val="1400"/>
              <a:buFont typeface="Arial"/>
              <a:buChar char="•"/>
            </a:pPr>
            <a:r>
              <a:rPr b="0" i="0" lang="en-US" sz="1400" u="none" cap="none" strike="noStrike">
                <a:latin typeface="Arial"/>
                <a:ea typeface="Arial"/>
                <a:cs typeface="Arial"/>
                <a:sym typeface="Arial"/>
              </a:rPr>
              <a:t>Measurements and analytics</a:t>
            </a:r>
            <a:endParaRPr/>
          </a:p>
          <a:p>
            <a:pPr indent="-285750" lvl="0" marL="285750" marR="0" rtl="0" algn="l">
              <a:lnSpc>
                <a:spcPct val="100000"/>
              </a:lnSpc>
              <a:spcBef>
                <a:spcPts val="0"/>
              </a:spcBef>
              <a:spcAft>
                <a:spcPts val="0"/>
              </a:spcAft>
              <a:buSzPts val="1400"/>
              <a:buFont typeface="Arial"/>
              <a:buChar char="•"/>
            </a:pPr>
            <a:r>
              <a:rPr b="0" i="0" lang="en-US" sz="1400" u="none" cap="none" strike="noStrike">
                <a:latin typeface="Arial"/>
                <a:ea typeface="Arial"/>
                <a:cs typeface="Arial"/>
                <a:sym typeface="Arial"/>
              </a:rPr>
              <a:t>Thing-to-thing</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1" name="Google Shape;241;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latin typeface="Arial"/>
                <a:ea typeface="Arial"/>
                <a:cs typeface="Arial"/>
                <a:sym typeface="Arial"/>
              </a:rPr>
              <a:t>Ares sometimes hold meetings (good opportunity to get an overview of what’s currently being discussed in an area).</a:t>
            </a:r>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There is a plenary session that usually has one or two technical presentations and lots of room for discussion. Also used for reporting form various activities.  </a:t>
            </a:r>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There is usually a lunch talk organized on Thursday.</a:t>
            </a:r>
            <a:endParaRPr b="0" i="0" sz="1400" u="none" cap="none" strike="noStrike">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9" name="Google Shape;249;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latin typeface="Arial"/>
                <a:ea typeface="Arial"/>
                <a:cs typeface="Arial"/>
                <a:sym typeface="Arial"/>
              </a:rPr>
              <a:t>And there is more!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8" name="Google Shape;258;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latin typeface="Arial"/>
                <a:ea typeface="Arial"/>
                <a:cs typeface="Arial"/>
                <a:sym typeface="Arial"/>
              </a:rPr>
              <a:t>And please don’t forget to enjoy yourselves, to network with others and to make lots of friends. </a:t>
            </a:r>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There are social events on Tuesday evening (Note: not every IETF meeting has a social event, depends on the host and the venue).</a:t>
            </a:r>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Systers lunch on Thursday. Please subscribe to mailing list or approach one of us.</a:t>
            </a:r>
            <a:endParaRPr b="0" i="0" sz="1400" u="none" cap="none" strike="noStrike">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546899cede_1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5" name="Google Shape;265;g546899cede_1_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latin typeface="Arial"/>
                <a:ea typeface="Arial"/>
                <a:cs typeface="Arial"/>
                <a:sym typeface="Arial"/>
              </a:rPr>
              <a:t>This speaks for itself.</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546899cede_1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2" name="Google Shape;272;g546899cede_1_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DO:</a:t>
            </a:r>
            <a:endParaRPr/>
          </a:p>
          <a:p>
            <a:pPr indent="-342900" lvl="0" marL="342900" marR="0" rtl="0" algn="l">
              <a:lnSpc>
                <a:spcPct val="130000"/>
              </a:lnSpc>
              <a:spcBef>
                <a:spcPts val="10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Speak directly into the mic</a:t>
            </a:r>
            <a:endParaRPr b="0" i="0" sz="1400" u="none" cap="none" strike="noStrike">
              <a:latin typeface="Arial"/>
              <a:ea typeface="Arial"/>
              <a:cs typeface="Arial"/>
              <a:sym typeface="Arial"/>
            </a:endParaRPr>
          </a:p>
          <a:p>
            <a:pPr indent="-342900" lvl="0" marL="342900" marR="0" rtl="0" algn="l">
              <a:lnSpc>
                <a:spcPct val="130000"/>
              </a:lnSpc>
              <a:spcBef>
                <a:spcPts val="10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Mention your name each time you speak at the mic (important for remote participants).</a:t>
            </a:r>
            <a:endParaRPr/>
          </a:p>
          <a:p>
            <a:pPr indent="-342900" lvl="0" marL="342900" marR="0" rtl="0" algn="l">
              <a:lnSpc>
                <a:spcPct val="130000"/>
              </a:lnSpc>
              <a:spcBef>
                <a:spcPts val="10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Sign the blue sheets (they provide a record of participation)</a:t>
            </a:r>
            <a:endParaRPr/>
          </a:p>
          <a:p>
            <a:pPr indent="-342900" lvl="0" marL="342900" marR="0" rtl="0" algn="l">
              <a:lnSpc>
                <a:spcPct val="130000"/>
              </a:lnSpc>
              <a:spcBef>
                <a:spcPts val="10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Listen when others speak</a:t>
            </a:r>
            <a:endParaRPr/>
          </a:p>
          <a:p>
            <a:pPr indent="-342900" lvl="0" marL="342900" marR="0" rtl="0" algn="l">
              <a:lnSpc>
                <a:spcPct val="130000"/>
              </a:lnSpc>
              <a:spcBef>
                <a:spcPts val="10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Use the jabber channel </a:t>
            </a:r>
            <a:endParaRPr/>
          </a:p>
          <a:p>
            <a:pPr indent="0" lvl="0" marL="0" marR="0" rtl="0" algn="l">
              <a:lnSpc>
                <a:spcPct val="130000"/>
              </a:lnSpc>
              <a:spcBef>
                <a:spcPts val="100"/>
              </a:spcBef>
              <a:spcAft>
                <a:spcPts val="0"/>
              </a:spcAft>
              <a:buClr>
                <a:srgbClr val="000000"/>
              </a:buClr>
              <a:buSzPts val="1400"/>
              <a:buFont typeface="Arial"/>
              <a:buNone/>
            </a:pPr>
            <a:r>
              <a:t/>
            </a:r>
            <a:endParaRPr b="0" i="0" sz="1400" u="none" cap="none" strike="noStrike">
              <a:latin typeface="Arial"/>
              <a:ea typeface="Arial"/>
              <a:cs typeface="Arial"/>
              <a:sym typeface="Arial"/>
            </a:endParaRPr>
          </a:p>
          <a:p>
            <a:pPr indent="0" lvl="0" marL="0" marR="0" rtl="0" algn="l">
              <a:lnSpc>
                <a:spcPct val="130000"/>
              </a:lnSpc>
              <a:spcBef>
                <a:spcPts val="10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DON’T: </a:t>
            </a:r>
            <a:endParaRPr/>
          </a:p>
          <a:p>
            <a:pPr indent="-228600" lvl="2" marL="228600" marR="0" rtl="0" algn="l">
              <a:lnSpc>
                <a:spcPct val="130000"/>
              </a:lnSpc>
              <a:spcBef>
                <a:spcPts val="10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Monopolize the microphone</a:t>
            </a:r>
            <a:endParaRPr/>
          </a:p>
          <a:p>
            <a:pPr indent="-228600" lvl="0" marL="228600" marR="0" rtl="0" algn="l">
              <a:lnSpc>
                <a:spcPct val="130000"/>
              </a:lnSpc>
              <a:spcBef>
                <a:spcPts val="10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Monopolize the seats </a:t>
            </a:r>
            <a:endParaRPr/>
          </a:p>
          <a:p>
            <a:pPr indent="-228600" lvl="1" marL="457200" marR="0" rtl="0" algn="l">
              <a:lnSpc>
                <a:spcPct val="130000"/>
              </a:lnSpc>
              <a:spcBef>
                <a:spcPts val="10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Move your bag if asked so someone can sit down.</a:t>
            </a:r>
            <a:endParaRPr/>
          </a:p>
          <a:p>
            <a:pPr indent="-228600" lvl="0" marL="228600" marR="0" rtl="0" algn="l">
              <a:lnSpc>
                <a:spcPct val="130000"/>
              </a:lnSpc>
              <a:spcBef>
                <a:spcPts val="10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Avoid side conversations in the meeting room</a:t>
            </a:r>
            <a:endParaRPr/>
          </a:p>
          <a:p>
            <a:pPr indent="-228600" lvl="2" marL="685800" marR="0" rtl="0" algn="l">
              <a:lnSpc>
                <a:spcPct val="130000"/>
              </a:lnSpc>
              <a:spcBef>
                <a:spcPts val="100"/>
              </a:spcBef>
              <a:spcAft>
                <a:spcPts val="0"/>
              </a:spcAft>
              <a:buClr>
                <a:srgbClr val="000000"/>
              </a:buClr>
              <a:buSzPts val="2200"/>
              <a:buFont typeface="Arial"/>
              <a:buChar char="•"/>
            </a:pPr>
            <a:r>
              <a:rPr b="0" i="0" lang="en-US" sz="2200" u="none" cap="none" strike="noStrike">
                <a:solidFill>
                  <a:srgbClr val="000000"/>
                </a:solidFill>
                <a:latin typeface="Arial"/>
                <a:ea typeface="Arial"/>
                <a:cs typeface="Arial"/>
                <a:sym typeface="Arial"/>
              </a:rPr>
              <a:t>You might think you’re being quiet, </a:t>
            </a:r>
            <a:br>
              <a:rPr b="0" i="0" lang="en-US" sz="2200" u="none" cap="none" strike="noStrike">
                <a:solidFill>
                  <a:srgbClr val="000000"/>
                </a:solidFill>
                <a:latin typeface="Arial"/>
                <a:ea typeface="Arial"/>
                <a:cs typeface="Arial"/>
                <a:sym typeface="Arial"/>
              </a:rPr>
            </a:br>
            <a:r>
              <a:rPr b="0" i="0" lang="en-US" sz="2200" u="none" cap="none" strike="noStrike">
                <a:solidFill>
                  <a:srgbClr val="000000"/>
                </a:solidFill>
                <a:latin typeface="Arial"/>
                <a:ea typeface="Arial"/>
                <a:cs typeface="Arial"/>
                <a:sym typeface="Arial"/>
              </a:rPr>
              <a:t>but your neighbors might not.</a:t>
            </a:r>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5" name="Google Shape;285;p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989"/>
              <a:buFont typeface="Montserrat"/>
              <a:buNone/>
            </a:pPr>
            <a:r>
              <a:rPr b="1" i="0" lang="en-US" sz="989" u="none" cap="none" strike="noStrike">
                <a:solidFill>
                  <a:srgbClr val="000000"/>
                </a:solidFill>
                <a:latin typeface="Montserrat"/>
                <a:ea typeface="Montserrat"/>
                <a:cs typeface="Montserrat"/>
                <a:sym typeface="Montserrat"/>
              </a:rPr>
              <a:t>The IETF Secretariat:</a:t>
            </a:r>
            <a:endParaRPr/>
          </a:p>
          <a:p>
            <a:pPr indent="-171450" lvl="0" marL="171450" marR="0" rtl="0" algn="l">
              <a:lnSpc>
                <a:spcPct val="110000"/>
              </a:lnSpc>
              <a:spcBef>
                <a:spcPts val="300"/>
              </a:spcBef>
              <a:spcAft>
                <a:spcPts val="0"/>
              </a:spcAft>
              <a:buClr>
                <a:srgbClr val="000000"/>
              </a:buClr>
              <a:buSzPts val="989"/>
              <a:buFont typeface="Arial"/>
              <a:buChar char="-"/>
            </a:pPr>
            <a:r>
              <a:rPr b="0" i="0" lang="en-US" sz="989" u="none" cap="none" strike="noStrike">
                <a:solidFill>
                  <a:srgbClr val="000000"/>
                </a:solidFill>
                <a:latin typeface="Arial"/>
                <a:ea typeface="Arial"/>
                <a:cs typeface="Arial"/>
                <a:sym typeface="Arial"/>
              </a:rPr>
              <a:t>We can’t hold the meeting without their help!</a:t>
            </a:r>
            <a:endParaRPr/>
          </a:p>
          <a:p>
            <a:pPr indent="-171450" lvl="0" marL="171450" marR="0" rtl="0" algn="l">
              <a:lnSpc>
                <a:spcPct val="110000"/>
              </a:lnSpc>
              <a:spcBef>
                <a:spcPts val="300"/>
              </a:spcBef>
              <a:spcAft>
                <a:spcPts val="0"/>
              </a:spcAft>
              <a:buClr>
                <a:srgbClr val="000000"/>
              </a:buClr>
              <a:buSzPts val="989"/>
              <a:buFont typeface="Arial"/>
              <a:buChar char="-"/>
            </a:pPr>
            <a:r>
              <a:rPr b="0" i="0" lang="en-US" sz="989" u="none" cap="none" strike="noStrike">
                <a:solidFill>
                  <a:srgbClr val="000000"/>
                </a:solidFill>
                <a:latin typeface="Arial"/>
                <a:ea typeface="Arial"/>
                <a:cs typeface="Arial"/>
                <a:sym typeface="Arial"/>
              </a:rPr>
              <a:t>Permanent staff of ~10 plus registration staff</a:t>
            </a:r>
            <a:endParaRPr/>
          </a:p>
          <a:p>
            <a:pPr indent="-171450" lvl="0" marL="171450" marR="0" rtl="0" algn="l">
              <a:lnSpc>
                <a:spcPct val="110000"/>
              </a:lnSpc>
              <a:spcBef>
                <a:spcPts val="300"/>
              </a:spcBef>
              <a:spcAft>
                <a:spcPts val="0"/>
              </a:spcAft>
              <a:buClr>
                <a:srgbClr val="000000"/>
              </a:buClr>
              <a:buSzPts val="989"/>
              <a:buFont typeface="Arial"/>
              <a:buChar char="-"/>
            </a:pPr>
            <a:r>
              <a:rPr b="0" i="0" lang="en-US" sz="989" u="none" cap="none" strike="noStrike">
                <a:solidFill>
                  <a:srgbClr val="000000"/>
                </a:solidFill>
                <a:latin typeface="Arial"/>
                <a:ea typeface="Arial"/>
                <a:cs typeface="Arial"/>
                <a:sym typeface="Arial"/>
              </a:rPr>
              <a:t>Manages the IETF meetings &amp; provides between-meeting support</a:t>
            </a:r>
            <a:endParaRPr/>
          </a:p>
          <a:p>
            <a:pPr indent="0" lvl="0" marL="0" marR="0" rtl="0" algn="l">
              <a:lnSpc>
                <a:spcPct val="110000"/>
              </a:lnSpc>
              <a:spcBef>
                <a:spcPts val="300"/>
              </a:spcBef>
              <a:spcAft>
                <a:spcPts val="0"/>
              </a:spcAft>
              <a:buClr>
                <a:srgbClr val="000000"/>
              </a:buClr>
              <a:buSzPts val="1400"/>
              <a:buFont typeface="Arial"/>
              <a:buNone/>
            </a:pPr>
            <a:r>
              <a:t/>
            </a:r>
            <a:endParaRPr b="0" i="0" sz="1400" u="none" cap="none" strike="noStrike">
              <a:latin typeface="Arial"/>
              <a:ea typeface="Arial"/>
              <a:cs typeface="Arial"/>
              <a:sym typeface="Arial"/>
            </a:endParaRPr>
          </a:p>
          <a:p>
            <a:pPr indent="0" lvl="0" marL="0" marR="0" rtl="0" algn="l">
              <a:lnSpc>
                <a:spcPct val="110000"/>
              </a:lnSpc>
              <a:spcBef>
                <a:spcPts val="300"/>
              </a:spcBef>
              <a:spcAft>
                <a:spcPts val="0"/>
              </a:spcAft>
              <a:buClr>
                <a:srgbClr val="000000"/>
              </a:buClr>
              <a:buSzPts val="989"/>
              <a:buFont typeface="Montserrat"/>
              <a:buNone/>
            </a:pPr>
            <a:r>
              <a:rPr b="1" i="0" lang="en-US" sz="989" u="none" cap="none" strike="noStrike">
                <a:solidFill>
                  <a:srgbClr val="000000"/>
                </a:solidFill>
                <a:latin typeface="Montserrat"/>
                <a:ea typeface="Montserrat"/>
                <a:cs typeface="Montserrat"/>
                <a:sym typeface="Montserrat"/>
              </a:rPr>
              <a:t>The RFC Editor:</a:t>
            </a:r>
            <a:endParaRPr/>
          </a:p>
          <a:p>
            <a:pPr indent="-171450" lvl="0" marL="171450" marR="0" rtl="0" algn="l">
              <a:lnSpc>
                <a:spcPct val="110000"/>
              </a:lnSpc>
              <a:spcBef>
                <a:spcPts val="300"/>
              </a:spcBef>
              <a:spcAft>
                <a:spcPts val="0"/>
              </a:spcAft>
              <a:buClr>
                <a:srgbClr val="000000"/>
              </a:buClr>
              <a:buSzPts val="989"/>
              <a:buFont typeface="Arial"/>
              <a:buChar char="-"/>
            </a:pPr>
            <a:r>
              <a:rPr b="0" i="0" lang="en-US" sz="989" u="none" cap="none" strike="noStrike">
                <a:solidFill>
                  <a:srgbClr val="000000"/>
                </a:solidFill>
                <a:latin typeface="Arial"/>
                <a:ea typeface="Arial"/>
                <a:cs typeface="Arial"/>
                <a:sym typeface="Arial"/>
              </a:rPr>
              <a:t>Turns Internet-Drafts into RFCs – publication series of the IETF, IRTF, IAB and Independent Streams</a:t>
            </a:r>
            <a:endParaRPr/>
          </a:p>
          <a:p>
            <a:pPr indent="0" lvl="0" marL="0" marR="0" rtl="0" algn="l">
              <a:lnSpc>
                <a:spcPct val="110000"/>
              </a:lnSpc>
              <a:spcBef>
                <a:spcPts val="300"/>
              </a:spcBef>
              <a:spcAft>
                <a:spcPts val="0"/>
              </a:spcAft>
              <a:buClr>
                <a:srgbClr val="000000"/>
              </a:buClr>
              <a:buSzPts val="1400"/>
              <a:buFont typeface="Arial"/>
              <a:buNone/>
            </a:pPr>
            <a:r>
              <a:t/>
            </a:r>
            <a:endParaRPr b="0" i="0" sz="1400" u="none" cap="none" strike="noStrike">
              <a:latin typeface="Arial"/>
              <a:ea typeface="Arial"/>
              <a:cs typeface="Arial"/>
              <a:sym typeface="Arial"/>
            </a:endParaRPr>
          </a:p>
          <a:p>
            <a:pPr indent="0" lvl="0" marL="0" marR="0" rtl="0" algn="l">
              <a:lnSpc>
                <a:spcPct val="110000"/>
              </a:lnSpc>
              <a:spcBef>
                <a:spcPts val="300"/>
              </a:spcBef>
              <a:spcAft>
                <a:spcPts val="0"/>
              </a:spcAft>
              <a:buClr>
                <a:srgbClr val="000000"/>
              </a:buClr>
              <a:buSzPts val="989"/>
              <a:buFont typeface="Montserrat"/>
              <a:buNone/>
            </a:pPr>
            <a:r>
              <a:rPr b="1" i="0" lang="en-US" sz="989" u="none" cap="none" strike="noStrike">
                <a:solidFill>
                  <a:srgbClr val="000000"/>
                </a:solidFill>
                <a:latin typeface="Montserrat"/>
                <a:ea typeface="Montserrat"/>
                <a:cs typeface="Montserrat"/>
                <a:sym typeface="Montserrat"/>
              </a:rPr>
              <a:t>The Internet Assigned Names and Numbers Authority (IANA):</a:t>
            </a:r>
            <a:endParaRPr/>
          </a:p>
          <a:p>
            <a:pPr indent="-171450" lvl="0" marL="171450" marR="0" rtl="0" algn="l">
              <a:lnSpc>
                <a:spcPct val="110000"/>
              </a:lnSpc>
              <a:spcBef>
                <a:spcPts val="300"/>
              </a:spcBef>
              <a:spcAft>
                <a:spcPts val="0"/>
              </a:spcAft>
              <a:buClr>
                <a:srgbClr val="000000"/>
              </a:buClr>
              <a:buSzPts val="989"/>
              <a:buFont typeface="Arial"/>
              <a:buChar char="-"/>
            </a:pPr>
            <a:r>
              <a:rPr b="0" i="0" lang="en-US" sz="989" u="none" cap="none" strike="noStrike">
                <a:solidFill>
                  <a:srgbClr val="000000"/>
                </a:solidFill>
                <a:latin typeface="Arial"/>
                <a:ea typeface="Arial"/>
                <a:cs typeface="Arial"/>
                <a:sym typeface="Arial"/>
              </a:rPr>
              <a:t>Primary IETF role is parameter registrar</a:t>
            </a:r>
            <a:endParaRPr/>
          </a:p>
          <a:p>
            <a:pPr indent="0" lvl="0" marL="0" marR="0" rtl="0" algn="l">
              <a:lnSpc>
                <a:spcPct val="110000"/>
              </a:lnSpc>
              <a:spcBef>
                <a:spcPts val="300"/>
              </a:spcBef>
              <a:spcAft>
                <a:spcPts val="0"/>
              </a:spcAft>
              <a:buClr>
                <a:srgbClr val="000000"/>
              </a:buClr>
              <a:buSzPts val="1400"/>
              <a:buFont typeface="Arial"/>
              <a:buNone/>
            </a:pPr>
            <a:r>
              <a:t/>
            </a:r>
            <a:endParaRPr b="0" i="0" sz="1400" u="none" cap="none" strike="noStrike">
              <a:latin typeface="Arial"/>
              <a:ea typeface="Arial"/>
              <a:cs typeface="Arial"/>
              <a:sym typeface="Arial"/>
            </a:endParaRPr>
          </a:p>
          <a:p>
            <a:pPr indent="0" lvl="0" marL="0" marR="0" rtl="0" algn="l">
              <a:lnSpc>
                <a:spcPct val="110000"/>
              </a:lnSpc>
              <a:spcBef>
                <a:spcPts val="300"/>
              </a:spcBef>
              <a:spcAft>
                <a:spcPts val="0"/>
              </a:spcAft>
              <a:buClr>
                <a:srgbClr val="000000"/>
              </a:buClr>
              <a:buSzPts val="989"/>
              <a:buFont typeface="Montserrat"/>
              <a:buNone/>
            </a:pPr>
            <a:r>
              <a:rPr b="1" i="0" lang="en-US" sz="989" u="none" cap="none" strike="noStrike">
                <a:solidFill>
                  <a:srgbClr val="000000"/>
                </a:solidFill>
                <a:latin typeface="Montserrat"/>
                <a:ea typeface="Montserrat"/>
                <a:cs typeface="Montserrat"/>
                <a:sym typeface="Montserrat"/>
              </a:rPr>
              <a:t>The IAD – IETF Administrative Director:</a:t>
            </a:r>
            <a:endParaRPr b="0" i="0" sz="1400" u="none" cap="none" strike="noStrike">
              <a:latin typeface="Montserrat"/>
              <a:ea typeface="Montserrat"/>
              <a:cs typeface="Montserrat"/>
              <a:sym typeface="Montserrat"/>
            </a:endParaRPr>
          </a:p>
          <a:p>
            <a:pPr indent="-171450" lvl="0" marL="171450" marR="0" rtl="0" algn="l">
              <a:lnSpc>
                <a:spcPct val="110000"/>
              </a:lnSpc>
              <a:spcBef>
                <a:spcPts val="300"/>
              </a:spcBef>
              <a:spcAft>
                <a:spcPts val="0"/>
              </a:spcAft>
              <a:buClr>
                <a:srgbClr val="000000"/>
              </a:buClr>
              <a:buSzPts val="989"/>
              <a:buFont typeface="Montserrat"/>
              <a:buChar char="-"/>
            </a:pPr>
            <a:r>
              <a:rPr b="0" i="0" lang="en-US" sz="989" u="none" cap="none" strike="noStrike">
                <a:solidFill>
                  <a:srgbClr val="000000"/>
                </a:solidFill>
                <a:latin typeface="Montserrat"/>
                <a:ea typeface="Montserrat"/>
                <a:cs typeface="Montserrat"/>
                <a:sym typeface="Montserrat"/>
              </a:rPr>
              <a:t>Not technically a group</a:t>
            </a:r>
            <a:endParaRPr/>
          </a:p>
          <a:p>
            <a:pPr indent="0" lvl="0" marL="0" marR="0" rtl="0" algn="l">
              <a:lnSpc>
                <a:spcPct val="110000"/>
              </a:lnSpc>
              <a:spcBef>
                <a:spcPts val="300"/>
              </a:spcBef>
              <a:spcAft>
                <a:spcPts val="0"/>
              </a:spcAft>
              <a:buClr>
                <a:srgbClr val="000000"/>
              </a:buClr>
              <a:buSzPts val="1400"/>
              <a:buFont typeface="Montserrat"/>
              <a:buNone/>
            </a:pPr>
            <a:r>
              <a:t/>
            </a:r>
            <a:endParaRPr b="0" i="0" sz="1400" u="none" cap="none" strike="noStrike">
              <a:latin typeface="Montserrat"/>
              <a:ea typeface="Montserrat"/>
              <a:cs typeface="Montserrat"/>
              <a:sym typeface="Montserrat"/>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4" name="Google Shape;294;p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latin typeface="Arial"/>
                <a:ea typeface="Arial"/>
                <a:cs typeface="Arial"/>
                <a:sym typeface="Arial"/>
              </a:rPr>
              <a:t>If you experience anything unusual or anything that you don’t feel comfortable with, please do not hesitate to find any of these three friendly people. </a:t>
            </a:r>
            <a:endParaRPr/>
          </a:p>
          <a:p>
            <a:pPr indent="0" lvl="0" marL="0" marR="0" rtl="0" algn="l">
              <a:spcBef>
                <a:spcPts val="0"/>
              </a:spcBef>
              <a:spcAft>
                <a:spcPts val="0"/>
              </a:spcAft>
              <a:buNone/>
            </a:pPr>
            <a:r>
              <a:rPr b="0" i="0" lang="en-US" sz="1400" u="none" cap="none" strike="noStrike">
                <a:latin typeface="Arial"/>
                <a:ea typeface="Arial"/>
                <a:cs typeface="Arial"/>
                <a:sym typeface="Arial"/>
              </a:rPr>
              <a:t>All reports will be handled with strict confidence. </a:t>
            </a:r>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4" name="Google Shape;304;p3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latin typeface="Arial"/>
                <a:ea typeface="Arial"/>
                <a:cs typeface="Arial"/>
                <a:sym typeface="Arial"/>
              </a:rPr>
              <a:t>You will see some people with colored dots or ribbons on their badge. </a:t>
            </a:r>
            <a:endParaRPr/>
          </a:p>
          <a:p>
            <a:pPr indent="0" lvl="0" marL="0" marR="0" rtl="0" algn="l">
              <a:spcBef>
                <a:spcPts val="0"/>
              </a:spcBef>
              <a:spcAft>
                <a:spcPts val="0"/>
              </a:spcAft>
              <a:buNone/>
            </a:pPr>
            <a:r>
              <a:rPr b="0" i="0" lang="en-US" sz="1400" u="none" cap="none" strike="noStrike">
                <a:latin typeface="Arial"/>
                <a:ea typeface="Arial"/>
                <a:cs typeface="Arial"/>
                <a:sym typeface="Arial"/>
              </a:rPr>
              <a:t>You as a Newcomers will have a red-brown ribbon stating that you are a newcomer (so that people are gentle to you :-))</a:t>
            </a:r>
            <a:endParaRPr b="0" i="0" sz="1400" u="none" cap="none" strike="noStrike">
              <a:latin typeface="Arial"/>
              <a:ea typeface="Arial"/>
              <a:cs typeface="Arial"/>
              <a:sym typeface="Arial"/>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a:t>Note that badges with smiley faces indicate participants who welcome questions about the IETF.</a:t>
            </a:r>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Here you can see the meaning behind all the dots and ribbons. But please don’t hesitate to ask people what their roles are.</a:t>
            </a:r>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5" name="Google Shape;75;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Font typeface="Arial"/>
              <a:buNone/>
            </a:pPr>
            <a:r>
              <a:rPr b="0" i="0" lang="en-US" sz="1400" u="none" cap="none" strike="noStrike">
                <a:latin typeface="Arial"/>
                <a:ea typeface="Arial"/>
                <a:cs typeface="Arial"/>
                <a:sym typeface="Arial"/>
              </a:rPr>
              <a:t>This and the following slide are the IETF Note Well that applies to all IETF participation. By participating in the IETF in person or remotely, you agree to these policies. </a:t>
            </a:r>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You don’t have to read all this right now. But you will see this text a lot during the IETF week (at the beginning of all WG session). It is important for you to read this before you participate (see link on top of the slide).</a:t>
            </a:r>
            <a:endParaRPr b="0" i="0" sz="1400" u="none" cap="none" strike="noStrike">
              <a:latin typeface="Arial"/>
              <a:ea typeface="Arial"/>
              <a:cs typeface="Arial"/>
              <a:sym typeface="Arial"/>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6" name="Google Shape;336;p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Font typeface="Arial"/>
              <a:buNone/>
            </a:pPr>
            <a:r>
              <a:rPr b="0" i="0" lang="en-US" sz="1400" u="none" cap="none" strike="noStrike">
                <a:latin typeface="Arial"/>
                <a:ea typeface="Arial"/>
                <a:cs typeface="Arial"/>
                <a:sym typeface="Arial"/>
              </a:rPr>
              <a:t>Newcomers’ page</a:t>
            </a:r>
            <a:br>
              <a:rPr b="0" i="0" lang="en-US" sz="1400" u="none" cap="none" strike="noStrike">
                <a:latin typeface="Arial"/>
                <a:ea typeface="Arial"/>
                <a:cs typeface="Arial"/>
                <a:sym typeface="Arial"/>
              </a:rPr>
            </a:br>
            <a:r>
              <a:rPr b="0" i="0" lang="en-US" sz="1400" u="none" cap="none" strike="noStrike">
                <a:solidFill>
                  <a:srgbClr val="015F97"/>
                </a:solidFill>
                <a:latin typeface="Arial"/>
                <a:ea typeface="Arial"/>
                <a:cs typeface="Arial"/>
                <a:sym typeface="Arial"/>
              </a:rPr>
              <a:t>https://www.ietf.org/about/participate/get-started/</a:t>
            </a:r>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3" name="Google Shape;343;p3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3" name="Google Shape;353;p3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Font typeface="Arial"/>
              <a:buNone/>
            </a:pPr>
            <a:r>
              <a:rPr b="0" i="0" lang="en-US" sz="1400" u="sng" cap="none" strike="noStrike">
                <a:solidFill>
                  <a:schemeClr val="hlink"/>
                </a:solidFill>
                <a:latin typeface="Arial"/>
                <a:ea typeface="Arial"/>
                <a:cs typeface="Arial"/>
                <a:sym typeface="Arial"/>
                <a:hlinkClick r:id="rId2"/>
              </a:rPr>
              <a:t>https://www.ietf.org/how/meetings/103/remote/</a:t>
            </a:r>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1" name="Google Shape;361;p3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p3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p3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7" name="Google Shape;387;p3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 name="Google Shape;82;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latin typeface="Arial"/>
                <a:ea typeface="Arial"/>
                <a:cs typeface="Arial"/>
                <a:sym typeface="Arial"/>
              </a:rPr>
              <a:t>This is still part of the IETF Note Well. It lists a number of documents that all IETF participants agree to follow. Please make sure you are familiar with these documents.</a:t>
            </a:r>
            <a:endParaRPr b="0" i="0" sz="1400" u="none" cap="none" strike="noStrike">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9" name="Google Shape;89;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latin typeface="Arial"/>
                <a:ea typeface="Arial"/>
                <a:cs typeface="Arial"/>
                <a:sym typeface="Arial"/>
              </a:rPr>
              <a:t>There are a number of events organized specifically for IETF Newcomers early in the week. Please try to attend as this will make it easier for you during the rest of the week.</a:t>
            </a:r>
            <a:endParaRPr/>
          </a:p>
          <a:p>
            <a:pPr indent="0" lvl="0" marL="0" marR="0" rtl="0" algn="l">
              <a:spcBef>
                <a:spcPts val="0"/>
              </a:spcBef>
              <a:spcAft>
                <a:spcPts val="0"/>
              </a:spcAft>
              <a:buNone/>
            </a:pPr>
            <a:r>
              <a:rPr b="0" i="0" lang="en-US" sz="1400" u="none" cap="none" strike="noStrike">
                <a:latin typeface="Arial"/>
                <a:ea typeface="Arial"/>
                <a:cs typeface="Arial"/>
                <a:sym typeface="Arial"/>
              </a:rPr>
              <a:t>All information can be found here: </a:t>
            </a:r>
            <a:r>
              <a:rPr b="0" i="0" lang="en-US" sz="1400" u="sng" cap="none" strike="noStrike">
                <a:solidFill>
                  <a:schemeClr val="hlink"/>
                </a:solidFill>
                <a:latin typeface="Arial"/>
                <a:ea typeface="Arial"/>
                <a:cs typeface="Arial"/>
                <a:sym typeface="Arial"/>
                <a:hlinkClick r:id="rId2"/>
              </a:rPr>
              <a:t>https://www.ietf.org/how/meetings/10</a:t>
            </a:r>
            <a:r>
              <a:rPr lang="en-US" u="sng">
                <a:solidFill>
                  <a:schemeClr val="hlink"/>
                </a:solidFill>
                <a:hlinkClick r:id="rId3"/>
              </a:rPr>
              <a:t>4</a:t>
            </a:r>
            <a:r>
              <a:rPr b="0" i="0" lang="en-US" sz="1400" u="sng" cap="none" strike="noStrike">
                <a:solidFill>
                  <a:schemeClr val="hlink"/>
                </a:solidFill>
                <a:latin typeface="Arial"/>
                <a:ea typeface="Arial"/>
                <a:cs typeface="Arial"/>
                <a:sym typeface="Arial"/>
                <a:hlinkClick r:id="rId4"/>
              </a:rPr>
              <a:t>/newcomers/</a:t>
            </a:r>
            <a:br>
              <a:rPr b="0" i="0" lang="en-US" sz="1400" u="none" cap="none" strike="noStrike">
                <a:solidFill>
                  <a:srgbClr val="666666"/>
                </a:solidFill>
                <a:latin typeface="Arial"/>
                <a:ea typeface="Arial"/>
                <a:cs typeface="Arial"/>
                <a:sym typeface="Arial"/>
              </a:rPr>
            </a:br>
            <a:endParaRPr b="0" i="0" sz="1400" u="none" cap="none" strike="noStrike">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6" name="Google Shape;96;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100" u="none" cap="none" strike="noStrike">
                <a:latin typeface="Arial"/>
                <a:ea typeface="Arial"/>
                <a:cs typeface="Arial"/>
                <a:sym typeface="Arial"/>
              </a:rPr>
              <a:t>The primary purpose of this presentation is to give you the information you need to begin active participation in the IETF. </a:t>
            </a:r>
            <a:endParaRPr/>
          </a:p>
          <a:p>
            <a:pPr indent="0" lvl="0" marL="0" marR="0" rtl="0" algn="l">
              <a:spcBef>
                <a:spcPts val="0"/>
              </a:spcBef>
              <a:spcAft>
                <a:spcPts val="0"/>
              </a:spcAft>
              <a:buNone/>
            </a:pPr>
            <a:r>
              <a:rPr b="0" i="0" lang="en-US" sz="1100" u="none" cap="none" strike="noStrike">
                <a:latin typeface="Arial"/>
                <a:ea typeface="Arial"/>
                <a:cs typeface="Arial"/>
                <a:sym typeface="Arial"/>
              </a:rPr>
              <a:t>We hope the information will help you to survive the week.</a:t>
            </a:r>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100" u="none" cap="none" strike="noStrike">
                <a:latin typeface="Arial"/>
                <a:ea typeface="Arial"/>
                <a:cs typeface="Arial"/>
                <a:sym typeface="Arial"/>
              </a:rPr>
              <a:t>There is a lot more to learn about the IETF, for instance its history, how to write a standards and much more.</a:t>
            </a:r>
            <a:endParaRPr/>
          </a:p>
          <a:p>
            <a:pPr indent="0" lvl="0" marL="0" marR="0" rtl="0" algn="l">
              <a:spcBef>
                <a:spcPts val="0"/>
              </a:spcBef>
              <a:spcAft>
                <a:spcPts val="0"/>
              </a:spcAft>
              <a:buNone/>
            </a:pPr>
            <a:r>
              <a:rPr b="0" i="0" lang="en-US" sz="1100" u="none" cap="none" strike="noStrike">
                <a:latin typeface="Arial"/>
                <a:ea typeface="Arial"/>
                <a:cs typeface="Arial"/>
                <a:sym typeface="Arial"/>
              </a:rPr>
              <a:t>But it would be too much to squeeze into an hour. And it is not essential to know all this at your very first meeting.</a:t>
            </a:r>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100" u="none" cap="none" strike="noStrike">
                <a:latin typeface="Arial"/>
                <a:ea typeface="Arial"/>
                <a:cs typeface="Arial"/>
                <a:sym typeface="Arial"/>
              </a:rPr>
              <a:t>Are there any questions at this point?</a:t>
            </a:r>
            <a:endParaRPr b="0" i="0" sz="1400" u="none" cap="none" strike="noStrike">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 name="Google Shape;103;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latin typeface="Arial"/>
                <a:ea typeface="Arial"/>
                <a:cs typeface="Arial"/>
                <a:sym typeface="Arial"/>
              </a:rPr>
              <a:t>In the next section we will give a quick  overview of the structure of the IETF and the main groups and organizations that are part of the IETF “eco system”.</a:t>
            </a:r>
            <a:endParaRPr b="0" i="0" sz="1400" u="none" cap="none" strike="noStrike">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8" name="Google Shape;108;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First and foremost, what is the mission of the IETF (Read it out).</a:t>
            </a:r>
            <a:endParaRPr/>
          </a:p>
          <a:p>
            <a:pPr indent="0" lvl="0" marL="0" marR="0" rtl="0" algn="l">
              <a:spcBef>
                <a:spcPts val="0"/>
              </a:spcBef>
              <a:spcAft>
                <a:spcPts val="0"/>
              </a:spcAft>
              <a:buNone/>
            </a:pPr>
            <a:r>
              <a:t/>
            </a:r>
            <a:endParaRPr b="0" i="0" sz="1400" u="none" cap="none" strike="noStrike">
              <a:latin typeface="Arial"/>
              <a:ea typeface="Arial"/>
              <a:cs typeface="Arial"/>
              <a:sym typeface="Arial"/>
            </a:endParaRPr>
          </a:p>
          <a:p>
            <a:pPr indent="0" lvl="0" marL="0" marR="0" rtl="0" algn="l">
              <a:spcBef>
                <a:spcPts val="0"/>
              </a:spcBef>
              <a:spcAft>
                <a:spcPts val="0"/>
              </a:spcAft>
              <a:buNone/>
            </a:pPr>
            <a:r>
              <a:rPr b="0" i="0" lang="en-US" sz="1400" u="none" cap="none" strike="noStrike">
                <a:latin typeface="Arial"/>
                <a:ea typeface="Arial"/>
                <a:cs typeface="Arial"/>
                <a:sym typeface="Arial"/>
              </a:rPr>
              <a:t>The means, the purpose of the IETF is defined as follows:</a:t>
            </a:r>
            <a:endParaRPr b="0" i="0" sz="1400" u="none" cap="none" strike="noStrike">
              <a:latin typeface="Arial"/>
              <a:ea typeface="Arial"/>
              <a:cs typeface="Arial"/>
              <a:sym typeface="Arial"/>
            </a:endParaRPr>
          </a:p>
          <a:p>
            <a:pPr indent="-285750" lvl="0" marL="285750" marR="0" rtl="0" algn="l">
              <a:spcBef>
                <a:spcPts val="0"/>
              </a:spcBef>
              <a:spcAft>
                <a:spcPts val="0"/>
              </a:spcAft>
              <a:buSzPts val="1400"/>
              <a:buFont typeface="Arial"/>
              <a:buChar char="•"/>
            </a:pPr>
            <a:r>
              <a:rPr b="0" i="0" lang="en-US" sz="1400" u="none" cap="none" strike="noStrike">
                <a:latin typeface="Arial"/>
                <a:ea typeface="Arial"/>
                <a:cs typeface="Arial"/>
                <a:sym typeface="Arial"/>
              </a:rPr>
              <a:t>Develop and maintain standards for technologies used to provide Internet service or to provide services over the Internet</a:t>
            </a:r>
            <a:endParaRPr/>
          </a:p>
          <a:p>
            <a:pPr indent="-285750" lvl="0" marL="285750" marR="0" rtl="0" algn="l">
              <a:spcBef>
                <a:spcPts val="0"/>
              </a:spcBef>
              <a:spcAft>
                <a:spcPts val="0"/>
              </a:spcAft>
              <a:buSzPts val="1400"/>
              <a:buFont typeface="Arial"/>
              <a:buChar char="•"/>
            </a:pPr>
            <a:r>
              <a:rPr lang="en-US"/>
              <a:t>Functionality: </a:t>
            </a:r>
            <a:r>
              <a:rPr b="0" i="0" lang="en-US" sz="1400" u="none" cap="none" strike="noStrike">
                <a:latin typeface="Arial"/>
                <a:ea typeface="Arial"/>
                <a:cs typeface="Arial"/>
                <a:sym typeface="Arial"/>
              </a:rPr>
              <a:t>Ensure that the technology can perform needed functions </a:t>
            </a:r>
            <a:endParaRPr/>
          </a:p>
          <a:p>
            <a:pPr indent="-285750" lvl="0" marL="285750" marR="0" rtl="0" algn="l">
              <a:spcBef>
                <a:spcPts val="0"/>
              </a:spcBef>
              <a:spcAft>
                <a:spcPts val="0"/>
              </a:spcAft>
              <a:buSzPts val="1400"/>
              <a:buFont typeface="Arial"/>
              <a:buChar char="•"/>
            </a:pPr>
            <a:r>
              <a:rPr lang="en-US"/>
              <a:t>Scalability: </a:t>
            </a:r>
            <a:r>
              <a:rPr b="0" i="0" lang="en-US" sz="1400" u="none" cap="none" strike="noStrike">
                <a:latin typeface="Arial"/>
                <a:ea typeface="Arial"/>
                <a:cs typeface="Arial"/>
                <a:sym typeface="Arial"/>
              </a:rPr>
              <a:t>Ensure that the technology will support the proper scale of deployment and usage</a:t>
            </a:r>
            <a:endParaRPr/>
          </a:p>
          <a:p>
            <a:pPr indent="-285750" lvl="0" marL="285750" marR="0" rtl="0" algn="l">
              <a:spcBef>
                <a:spcPts val="0"/>
              </a:spcBef>
              <a:spcAft>
                <a:spcPts val="0"/>
              </a:spcAft>
              <a:buSzPts val="1400"/>
              <a:buFont typeface="Arial"/>
              <a:buChar char="•"/>
            </a:pPr>
            <a:r>
              <a:rPr lang="en-US"/>
              <a:t>Security: </a:t>
            </a:r>
            <a:r>
              <a:rPr b="0" i="0" lang="en-US" sz="1400" u="none" cap="none" strike="noStrike">
                <a:latin typeface="Arial"/>
                <a:ea typeface="Arial"/>
                <a:cs typeface="Arial"/>
                <a:sym typeface="Arial"/>
              </a:rPr>
              <a:t>Ensure that the technology itself is secure and can be operated securely</a:t>
            </a:r>
            <a:endParaRPr/>
          </a:p>
          <a:p>
            <a:pPr indent="-285750" lvl="0" marL="285750" marR="0" rtl="0" algn="l">
              <a:spcBef>
                <a:spcPts val="0"/>
              </a:spcBef>
              <a:spcAft>
                <a:spcPts val="0"/>
              </a:spcAft>
              <a:buSzPts val="1400"/>
              <a:buFont typeface="Arial"/>
              <a:buChar char="•"/>
            </a:pPr>
            <a:r>
              <a:rPr lang="en-US"/>
              <a:t>Easy deployment: </a:t>
            </a:r>
            <a:r>
              <a:rPr b="0" i="0" lang="en-US" sz="1400" u="none" cap="none" strike="noStrike">
                <a:latin typeface="Arial"/>
                <a:ea typeface="Arial"/>
                <a:cs typeface="Arial"/>
                <a:sym typeface="Arial"/>
              </a:rPr>
              <a:t>Ensure that the technology can be deployed effectively</a:t>
            </a:r>
            <a:endParaRPr/>
          </a:p>
          <a:p>
            <a:pPr indent="-196850" lvl="0" marL="285750" marR="0" rtl="0" algn="l">
              <a:spcBef>
                <a:spcPts val="0"/>
              </a:spcBef>
              <a:spcAft>
                <a:spcPts val="0"/>
              </a:spcAft>
              <a:buSzPts val="1400"/>
              <a:buFont typeface="Arial"/>
              <a:buNone/>
            </a:pPr>
            <a:r>
              <a:t/>
            </a:r>
            <a:endParaRPr b="0" i="0" sz="1400" u="none" cap="none" strike="noStrike">
              <a:latin typeface="Arial"/>
              <a:ea typeface="Arial"/>
              <a:cs typeface="Arial"/>
              <a:sym typeface="Arial"/>
            </a:endParaRPr>
          </a:p>
          <a:p>
            <a:pPr indent="0" lvl="0" marL="0" marR="0" rtl="0" algn="l">
              <a:spcBef>
                <a:spcPts val="0"/>
              </a:spcBef>
              <a:spcAft>
                <a:spcPts val="0"/>
              </a:spcAft>
              <a:buSzPts val="1400"/>
              <a:buFont typeface="Arial"/>
              <a:buNone/>
            </a:pPr>
            <a:r>
              <a:rPr b="0" i="0" lang="en-US" sz="1400" u="none" cap="none" strike="noStrike">
                <a:latin typeface="Arial"/>
                <a:ea typeface="Arial"/>
                <a:cs typeface="Arial"/>
                <a:sym typeface="Arial"/>
              </a:rPr>
              <a:t>In short: standards and technology developed at the IETF is secure, scalable and can be deployed effectively.</a:t>
            </a:r>
            <a:endParaRPr/>
          </a:p>
          <a:p>
            <a:pPr indent="-317500" lvl="0" marL="457200" marR="0" rtl="0" algn="l">
              <a:lnSpc>
                <a:spcPct val="115000"/>
              </a:lnSpc>
              <a:spcBef>
                <a:spcPts val="0"/>
              </a:spcBef>
              <a:spcAft>
                <a:spcPts val="0"/>
              </a:spcAft>
              <a:buClr>
                <a:srgbClr val="002D3C"/>
              </a:buClr>
              <a:buSzPts val="1400"/>
              <a:buFont typeface="Montserrat"/>
              <a:buNone/>
            </a:pPr>
            <a:r>
              <a:t/>
            </a:r>
            <a:endParaRPr b="0" i="0" sz="1400" u="none" cap="none" strike="noStrike">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6" name="Google Shape;116;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r>
              <a:rPr lang="en-US"/>
              <a:t>The IETF is a little different than other standards development organizations you might have encountered.</a:t>
            </a:r>
            <a:endParaRPr/>
          </a:p>
          <a:p>
            <a:pPr indent="0" lvl="0" marL="0" rtl="0" algn="l">
              <a:spcBef>
                <a:spcPts val="0"/>
              </a:spcBef>
              <a:spcAft>
                <a:spcPts val="0"/>
              </a:spcAft>
              <a:buClr>
                <a:srgbClr val="000000"/>
              </a:buClr>
              <a:buSzPts val="1400"/>
              <a:buFont typeface="Montserrat"/>
              <a:buNone/>
            </a:pPr>
            <a:r>
              <a:t/>
            </a:r>
            <a:endParaRPr/>
          </a:p>
          <a:p>
            <a:pPr indent="-324358" lvl="0" marL="342900" rtl="0" algn="l">
              <a:spcBef>
                <a:spcPts val="0"/>
              </a:spcBef>
              <a:spcAft>
                <a:spcPts val="0"/>
              </a:spcAft>
              <a:buSzPts val="1400"/>
              <a:buFont typeface="Montserrat"/>
              <a:buAutoNum type="arabicPeriod"/>
            </a:pPr>
            <a:r>
              <a:rPr lang="en-US">
                <a:latin typeface="Montserrat"/>
                <a:ea typeface="Montserrat"/>
                <a:cs typeface="Montserrat"/>
                <a:sym typeface="Montserrat"/>
              </a:rPr>
              <a:t>At the IETF people participate as individuals, there is no formal membership. Other SDOs typically have membership in some form – rarely individuals.</a:t>
            </a:r>
            <a:endParaRPr/>
          </a:p>
          <a:p>
            <a:pPr indent="-324358" lvl="0" marL="342900" rtl="0" algn="l">
              <a:spcBef>
                <a:spcPts val="0"/>
              </a:spcBef>
              <a:spcAft>
                <a:spcPts val="0"/>
              </a:spcAft>
              <a:buSzPts val="1400"/>
              <a:buFont typeface="Montserrat"/>
              <a:buAutoNum type="arabicPeriod"/>
            </a:pPr>
            <a:r>
              <a:rPr lang="en-US">
                <a:latin typeface="Montserrat"/>
                <a:ea typeface="Montserrat"/>
                <a:cs typeface="Montserrat"/>
                <a:sym typeface="Montserrat"/>
              </a:rPr>
              <a:t>At the IETF we don’t have formal voting (but we “hum” – we will get back to that later in this tutorial). Other SDOs typically have some form of formal voting.</a:t>
            </a:r>
            <a:endParaRPr/>
          </a:p>
          <a:p>
            <a:pPr indent="-324358" lvl="0" marL="342900" rtl="0" algn="l">
              <a:spcBef>
                <a:spcPts val="0"/>
              </a:spcBef>
              <a:spcAft>
                <a:spcPts val="0"/>
              </a:spcAft>
              <a:buSzPts val="1400"/>
              <a:buFont typeface="Montserrat"/>
              <a:buAutoNum type="arabicPeriod"/>
            </a:pPr>
            <a:r>
              <a:rPr lang="en-US">
                <a:latin typeface="Montserrat"/>
                <a:ea typeface="Montserrat"/>
                <a:cs typeface="Montserrat"/>
                <a:sym typeface="Montserrat"/>
              </a:rPr>
              <a:t>There is not formal or special role for governments (or companies for that matter). Everyone is participating as individual. Other SDOs are sometimes treaty-based.</a:t>
            </a:r>
            <a:endParaRPr/>
          </a:p>
          <a:p>
            <a:pPr indent="-324358" lvl="0" marL="342900" rtl="0" algn="l">
              <a:spcBef>
                <a:spcPts val="0"/>
              </a:spcBef>
              <a:spcAft>
                <a:spcPts val="0"/>
              </a:spcAft>
              <a:buSzPts val="1400"/>
              <a:buFont typeface="Montserrat"/>
              <a:buAutoNum type="arabicPeriod"/>
            </a:pPr>
            <a:r>
              <a:rPr lang="en-US">
                <a:latin typeface="Montserrat"/>
                <a:ea typeface="Montserrat"/>
                <a:cs typeface="Montserrat"/>
                <a:sym typeface="Montserrat"/>
              </a:rPr>
              <a:t>At the IETF a standard is a standard when people (the market) uses them. Adoption of standards is not mandated. </a:t>
            </a:r>
            <a:endParaRPr/>
          </a:p>
          <a:p>
            <a:pPr indent="-324358" lvl="0" marL="342900" rtl="0" algn="l">
              <a:spcBef>
                <a:spcPts val="0"/>
              </a:spcBef>
              <a:spcAft>
                <a:spcPts val="0"/>
              </a:spcAft>
              <a:buSzPts val="1400"/>
              <a:buFont typeface="Montserrat"/>
              <a:buAutoNum type="arabicPeriod"/>
            </a:pPr>
            <a:r>
              <a:rPr lang="en-US">
                <a:latin typeface="Montserrat"/>
                <a:ea typeface="Montserrat"/>
                <a:cs typeface="Montserrat"/>
                <a:sym typeface="Montserrat"/>
              </a:rPr>
              <a:t>The IETF focuses on Internet technologies. There are other SDOs that cover a  wide range of technical, process &amp; physical standards.</a:t>
            </a:r>
            <a:endParaRPr/>
          </a:p>
          <a:p>
            <a:pPr indent="-324358" lvl="0" marL="342900" rtl="0" algn="l">
              <a:spcBef>
                <a:spcPts val="0"/>
              </a:spcBef>
              <a:spcAft>
                <a:spcPts val="0"/>
              </a:spcAft>
              <a:buSzPts val="1400"/>
              <a:buFont typeface="Montserrat"/>
              <a:buAutoNum type="arabicPeriod"/>
            </a:pPr>
            <a:r>
              <a:rPr lang="en-US">
                <a:latin typeface="Montserrat"/>
                <a:ea typeface="Montserrat"/>
                <a:cs typeface="Montserrat"/>
                <a:sym typeface="Montserrat"/>
              </a:rPr>
              <a:t>The IETF structure and decision making is bottom-up which is fairly unique.</a:t>
            </a:r>
            <a:endParaRPr/>
          </a:p>
          <a:p>
            <a:pPr indent="0" lvl="0" marL="0" marR="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rgbClr val="002D3C"/>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754464" y="2104950"/>
            <a:ext cx="7635072" cy="933600"/>
          </a:xfrm>
          <a:prstGeom prst="rect">
            <a:avLst/>
          </a:prstGeom>
          <a:noFill/>
          <a:ln>
            <a:noFill/>
          </a:ln>
        </p:spPr>
        <p:txBody>
          <a:bodyPr anchorCtr="0" anchor="b" bIns="91400" lIns="91400" spcFirstLastPara="1" rIns="91400" wrap="square" tIns="91400"/>
          <a:lstStyle>
            <a:lvl1pPr lvl="0" marR="0" rtl="0" algn="l">
              <a:lnSpc>
                <a:spcPct val="100000"/>
              </a:lnSpc>
              <a:spcBef>
                <a:spcPts val="0"/>
              </a:spcBef>
              <a:spcAft>
                <a:spcPts val="0"/>
              </a:spcAft>
              <a:buClr>
                <a:srgbClr val="FFFFFF"/>
              </a:buClr>
              <a:buSzPts val="4200"/>
              <a:buFont typeface="Open Sans"/>
              <a:buNone/>
              <a:defRPr b="0" i="0" sz="4200" u="none" cap="none" strike="noStrike">
                <a:solidFill>
                  <a:srgbClr val="FFFFFF"/>
                </a:solidFill>
                <a:latin typeface="Open Sans"/>
                <a:ea typeface="Open Sans"/>
                <a:cs typeface="Open Sans"/>
                <a:sym typeface="Open Sans"/>
              </a:defRPr>
            </a:lvl1pPr>
            <a:lvl2pPr lvl="1"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2pPr>
            <a:lvl3pPr lvl="2"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3pPr>
            <a:lvl4pPr lvl="3"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4pPr>
            <a:lvl5pPr lvl="4"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5pPr>
            <a:lvl6pPr lvl="5"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6pPr>
            <a:lvl7pPr lvl="6"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7pPr>
            <a:lvl8pPr lvl="7"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8pPr>
            <a:lvl9pPr lvl="8"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9pPr>
          </a:lstStyle>
          <a:p/>
        </p:txBody>
      </p:sp>
      <p:sp>
        <p:nvSpPr>
          <p:cNvPr id="11" name="Google Shape;11;p2"/>
          <p:cNvSpPr txBox="1"/>
          <p:nvPr>
            <p:ph idx="12" type="sldNum"/>
          </p:nvPr>
        </p:nvSpPr>
        <p:spPr>
          <a:xfrm>
            <a:off x="8735428" y="4724798"/>
            <a:ext cx="336813" cy="335251"/>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1pPr>
            <a:lvl2pPr indent="0" lvl="1"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2pPr>
            <a:lvl3pPr indent="0" lvl="2"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3pPr>
            <a:lvl4pPr indent="0" lvl="3"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4pPr>
            <a:lvl5pPr indent="0" lvl="4"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5pPr>
            <a:lvl6pPr indent="0" lvl="5"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6pPr>
            <a:lvl7pPr indent="0" lvl="6"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7pPr>
            <a:lvl8pPr indent="0" lvl="7"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8pPr>
            <a:lvl9pPr indent="0" lvl="8"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12" name="Google Shape;12;p2"/>
          <p:cNvSpPr/>
          <p:nvPr/>
        </p:nvSpPr>
        <p:spPr>
          <a:xfrm>
            <a:off x="-125" y="4147975"/>
            <a:ext cx="9144001" cy="995701"/>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285F4"/>
              </a:solidFill>
              <a:latin typeface="Arial"/>
              <a:ea typeface="Arial"/>
              <a:cs typeface="Arial"/>
              <a:sym typeface="Arial"/>
            </a:endParaRPr>
          </a:p>
        </p:txBody>
      </p:sp>
      <p:pic>
        <p:nvPicPr>
          <p:cNvPr descr="Shape 14" id="13" name="Google Shape;13;p2"/>
          <p:cNvPicPr preferRelativeResize="0"/>
          <p:nvPr/>
        </p:nvPicPr>
        <p:blipFill rotWithShape="1">
          <a:blip r:embed="rId2">
            <a:alphaModFix/>
          </a:blip>
          <a:srcRect b="0" l="0" r="0" t="0"/>
          <a:stretch/>
        </p:blipFill>
        <p:spPr>
          <a:xfrm>
            <a:off x="7440438" y="4312261"/>
            <a:ext cx="1256176" cy="6671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_NUMBER">
  <p:cSld name="BIG_NUMBER">
    <p:spTree>
      <p:nvGrpSpPr>
        <p:cNvPr id="54" name="Shape 54"/>
        <p:cNvGrpSpPr/>
        <p:nvPr/>
      </p:nvGrpSpPr>
      <p:grpSpPr>
        <a:xfrm>
          <a:off x="0" y="0"/>
          <a:ext cx="0" cy="0"/>
          <a:chOff x="0" y="0"/>
          <a:chExt cx="0" cy="0"/>
        </a:xfrm>
      </p:grpSpPr>
      <p:sp>
        <p:nvSpPr>
          <p:cNvPr id="55" name="Google Shape;55;p11"/>
          <p:cNvSpPr txBox="1"/>
          <p:nvPr>
            <p:ph type="title"/>
          </p:nvPr>
        </p:nvSpPr>
        <p:spPr>
          <a:xfrm>
            <a:off x="475499" y="1258525"/>
            <a:ext cx="8222101" cy="1963500"/>
          </a:xfrm>
          <a:prstGeom prst="rect">
            <a:avLst/>
          </a:prstGeom>
          <a:noFill/>
          <a:ln>
            <a:noFill/>
          </a:ln>
        </p:spPr>
        <p:txBody>
          <a:bodyPr anchorCtr="0" anchor="b" bIns="91400" lIns="91400" spcFirstLastPara="1" rIns="91400" wrap="square" tIns="91400"/>
          <a:lstStyle>
            <a:lvl1pPr lvl="0" marR="0" rtl="0" algn="ctr">
              <a:lnSpc>
                <a:spcPct val="100000"/>
              </a:lnSpc>
              <a:spcBef>
                <a:spcPts val="0"/>
              </a:spcBef>
              <a:spcAft>
                <a:spcPts val="0"/>
              </a:spcAft>
              <a:buClr>
                <a:srgbClr val="424242"/>
              </a:buClr>
              <a:buSzPts val="12000"/>
              <a:buFont typeface="Arial"/>
              <a:buNone/>
              <a:defRPr b="0" i="0" sz="12000" u="none" cap="none" strike="noStrike">
                <a:solidFill>
                  <a:srgbClr val="424242"/>
                </a:solidFill>
                <a:latin typeface="Arial"/>
                <a:ea typeface="Arial"/>
                <a:cs typeface="Arial"/>
                <a:sym typeface="Arial"/>
              </a:defRPr>
            </a:lvl1pPr>
            <a:lvl2pPr lvl="1"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2pPr>
            <a:lvl3pPr lvl="2"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3pPr>
            <a:lvl4pPr lvl="3"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4pPr>
            <a:lvl5pPr lvl="4"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5pPr>
            <a:lvl6pPr lvl="5"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6pPr>
            <a:lvl7pPr lvl="6"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7pPr>
            <a:lvl8pPr lvl="7"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8pPr>
            <a:lvl9pPr lvl="8"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9pPr>
          </a:lstStyle>
          <a:p/>
        </p:txBody>
      </p:sp>
      <p:sp>
        <p:nvSpPr>
          <p:cNvPr id="56" name="Google Shape;56;p11"/>
          <p:cNvSpPr txBox="1"/>
          <p:nvPr>
            <p:ph idx="1" type="body"/>
          </p:nvPr>
        </p:nvSpPr>
        <p:spPr>
          <a:xfrm>
            <a:off x="475499" y="3304625"/>
            <a:ext cx="8222101" cy="1300800"/>
          </a:xfrm>
          <a:prstGeom prst="rect">
            <a:avLst/>
          </a:prstGeom>
          <a:noFill/>
          <a:ln>
            <a:noFill/>
          </a:ln>
        </p:spPr>
        <p:txBody>
          <a:bodyPr anchorCtr="0" anchor="t" bIns="91400" lIns="91400" spcFirstLastPara="1" rIns="91400" wrap="square" tIns="91400"/>
          <a:lstStyle>
            <a:lvl1pPr indent="-342900" lvl="0" marL="457200" marR="0" rtl="0" algn="ctr">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1pPr>
            <a:lvl2pPr indent="-342900" lvl="1" marL="914400" marR="0" rtl="0" algn="ctr">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2pPr>
            <a:lvl3pPr indent="-342900" lvl="2" marL="1371600" marR="0" rtl="0" algn="ctr">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3pPr>
            <a:lvl4pPr indent="-342900" lvl="3" marL="1828800" marR="0" rtl="0" algn="ctr">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4pPr>
            <a:lvl5pPr indent="-342900" lvl="4" marL="2286000" marR="0" rtl="0" algn="ctr">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5pPr>
            <a:lvl6pPr indent="-342900" lvl="5" marL="27432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6pPr>
            <a:lvl7pPr indent="-342900" lvl="6" marL="32004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7pPr>
            <a:lvl8pPr indent="-342900" lvl="7" marL="36576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8pPr>
            <a:lvl9pPr indent="-342900" lvl="8" marL="41148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9pPr>
          </a:lstStyle>
          <a:p/>
        </p:txBody>
      </p:sp>
      <p:sp>
        <p:nvSpPr>
          <p:cNvPr id="57" name="Google Shape;57;p11"/>
          <p:cNvSpPr txBox="1"/>
          <p:nvPr>
            <p:ph idx="12" type="sldNum"/>
          </p:nvPr>
        </p:nvSpPr>
        <p:spPr>
          <a:xfrm>
            <a:off x="8735428" y="4724798"/>
            <a:ext cx="336813" cy="335251"/>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1pPr>
            <a:lvl2pPr indent="0" lvl="1"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2pPr>
            <a:lvl3pPr indent="0" lvl="2"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3pPr>
            <a:lvl4pPr indent="0" lvl="3"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4pPr>
            <a:lvl5pPr indent="0" lvl="4"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5pPr>
            <a:lvl6pPr indent="0" lvl="5"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6pPr>
            <a:lvl7pPr indent="0" lvl="6"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7pPr>
            <a:lvl8pPr indent="0" lvl="7"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8pPr>
            <a:lvl9pPr indent="0" lvl="8"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735428" y="4724798"/>
            <a:ext cx="336813" cy="335251"/>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1pPr>
            <a:lvl2pPr indent="0" lvl="1"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2pPr>
            <a:lvl3pPr indent="0" lvl="2"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3pPr>
            <a:lvl4pPr indent="0" lvl="3"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4pPr>
            <a:lvl5pPr indent="0" lvl="4"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5pPr>
            <a:lvl6pPr indent="0" lvl="5"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6pPr>
            <a:lvl7pPr indent="0" lvl="6"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7pPr>
            <a:lvl8pPr indent="0" lvl="7"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8pPr>
            <a:lvl9pPr indent="0" lvl="8"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AND_BODY" type="tx">
  <p:cSld name="TITLE_AND_BODY">
    <p:bg>
      <p:bgPr>
        <a:solidFill>
          <a:srgbClr val="002D3C"/>
        </a:solidFill>
      </p:bgPr>
    </p:bg>
    <p:spTree>
      <p:nvGrpSpPr>
        <p:cNvPr id="14" name="Shape 14"/>
        <p:cNvGrpSpPr/>
        <p:nvPr/>
      </p:nvGrpSpPr>
      <p:grpSpPr>
        <a:xfrm>
          <a:off x="0" y="0"/>
          <a:ext cx="0" cy="0"/>
          <a:chOff x="0" y="0"/>
          <a:chExt cx="0" cy="0"/>
        </a:xfrm>
      </p:grpSpPr>
      <p:sp>
        <p:nvSpPr>
          <p:cNvPr id="15" name="Google Shape;15;p3"/>
          <p:cNvSpPr/>
          <p:nvPr/>
        </p:nvSpPr>
        <p:spPr>
          <a:xfrm flipH="1" rot="10800000">
            <a:off x="0" y="1686000"/>
            <a:ext cx="9144000" cy="3457500"/>
          </a:xfrm>
          <a:prstGeom prst="rect">
            <a:avLst/>
          </a:prstGeom>
          <a:solidFill>
            <a:schemeClr val="accent4"/>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285F4"/>
              </a:solidFill>
              <a:latin typeface="Arial"/>
              <a:ea typeface="Arial"/>
              <a:cs typeface="Arial"/>
              <a:sym typeface="Arial"/>
            </a:endParaRPr>
          </a:p>
        </p:txBody>
      </p:sp>
      <p:sp>
        <p:nvSpPr>
          <p:cNvPr id="16" name="Google Shape;16;p3"/>
          <p:cNvSpPr/>
          <p:nvPr/>
        </p:nvSpPr>
        <p:spPr>
          <a:xfrm>
            <a:off x="0" y="1685999"/>
            <a:ext cx="9144000" cy="108601"/>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285F4"/>
              </a:solidFill>
              <a:latin typeface="Arial"/>
              <a:ea typeface="Arial"/>
              <a:cs typeface="Arial"/>
              <a:sym typeface="Arial"/>
            </a:endParaRPr>
          </a:p>
        </p:txBody>
      </p:sp>
      <p:sp>
        <p:nvSpPr>
          <p:cNvPr id="17" name="Google Shape;17;p3"/>
          <p:cNvSpPr txBox="1"/>
          <p:nvPr>
            <p:ph type="title"/>
          </p:nvPr>
        </p:nvSpPr>
        <p:spPr>
          <a:xfrm>
            <a:off x="471900" y="218223"/>
            <a:ext cx="8222100" cy="1288203"/>
          </a:xfrm>
          <a:prstGeom prst="rect">
            <a:avLst/>
          </a:prstGeom>
          <a:noFill/>
          <a:ln>
            <a:noFill/>
          </a:ln>
        </p:spPr>
        <p:txBody>
          <a:bodyPr anchorCtr="0" anchor="b" bIns="91400" lIns="91400" spcFirstLastPara="1" rIns="91400" wrap="square" tIns="91400"/>
          <a:lstStyle>
            <a:lvl1pPr lvl="0" marR="0" rtl="0" algn="l">
              <a:lnSpc>
                <a:spcPct val="100000"/>
              </a:lnSpc>
              <a:spcBef>
                <a:spcPts val="0"/>
              </a:spcBef>
              <a:spcAft>
                <a:spcPts val="0"/>
              </a:spcAft>
              <a:buClr>
                <a:srgbClr val="FFFFFF"/>
              </a:buClr>
              <a:buSzPts val="3600"/>
              <a:buFont typeface="Open Sans"/>
              <a:buNone/>
              <a:defRPr b="0" i="0" sz="3600" u="none" cap="none" strike="noStrike">
                <a:solidFill>
                  <a:srgbClr val="FFFFFF"/>
                </a:solidFill>
                <a:latin typeface="Open Sans"/>
                <a:ea typeface="Open Sans"/>
                <a:cs typeface="Open Sans"/>
                <a:sym typeface="Open Sans"/>
              </a:defRPr>
            </a:lvl1pPr>
            <a:lvl2pPr lvl="1"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2pPr>
            <a:lvl3pPr lvl="2"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3pPr>
            <a:lvl4pPr lvl="3"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4pPr>
            <a:lvl5pPr lvl="4"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5pPr>
            <a:lvl6pPr lvl="5"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6pPr>
            <a:lvl7pPr lvl="6"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7pPr>
            <a:lvl8pPr lvl="7"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8pPr>
            <a:lvl9pPr lvl="8"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9pPr>
          </a:lstStyle>
          <a:p/>
        </p:txBody>
      </p:sp>
      <p:sp>
        <p:nvSpPr>
          <p:cNvPr id="18" name="Google Shape;18;p3"/>
          <p:cNvSpPr txBox="1"/>
          <p:nvPr>
            <p:ph idx="1" type="body"/>
          </p:nvPr>
        </p:nvSpPr>
        <p:spPr>
          <a:xfrm>
            <a:off x="471900" y="1919074"/>
            <a:ext cx="8222100" cy="2710201"/>
          </a:xfrm>
          <a:prstGeom prst="rect">
            <a:avLst/>
          </a:prstGeom>
          <a:noFill/>
          <a:ln>
            <a:noFill/>
          </a:ln>
        </p:spPr>
        <p:txBody>
          <a:bodyPr anchorCtr="0" anchor="t" bIns="91400" lIns="91400" spcFirstLastPara="1" rIns="91400" wrap="square" tIns="91400"/>
          <a:lstStyle>
            <a:lvl1pPr indent="-342900" lvl="0" marL="457200" marR="0" rtl="0" algn="l">
              <a:lnSpc>
                <a:spcPct val="115000"/>
              </a:lnSpc>
              <a:spcBef>
                <a:spcPts val="0"/>
              </a:spcBef>
              <a:spcAft>
                <a:spcPts val="0"/>
              </a:spcAft>
              <a:buClr>
                <a:srgbClr val="002D3C"/>
              </a:buClr>
              <a:buSzPts val="1800"/>
              <a:buFont typeface="Montserrat"/>
              <a:buChar char="●"/>
              <a:defRPr b="0" i="0" sz="1800" u="none" cap="none" strike="noStrike">
                <a:solidFill>
                  <a:srgbClr val="002D3C"/>
                </a:solidFill>
                <a:latin typeface="Montserrat"/>
                <a:ea typeface="Montserrat"/>
                <a:cs typeface="Montserrat"/>
                <a:sym typeface="Montserrat"/>
              </a:defRPr>
            </a:lvl1pPr>
            <a:lvl2pPr indent="-342900" lvl="1" marL="914400" marR="0" rtl="0" algn="l">
              <a:lnSpc>
                <a:spcPct val="115000"/>
              </a:lnSpc>
              <a:spcBef>
                <a:spcPts val="0"/>
              </a:spcBef>
              <a:spcAft>
                <a:spcPts val="0"/>
              </a:spcAft>
              <a:buClr>
                <a:srgbClr val="002D3C"/>
              </a:buClr>
              <a:buSzPts val="1800"/>
              <a:buFont typeface="Montserrat"/>
              <a:buChar char="○"/>
              <a:defRPr b="0" i="0" sz="1800" u="none" cap="none" strike="noStrike">
                <a:solidFill>
                  <a:srgbClr val="002D3C"/>
                </a:solidFill>
                <a:latin typeface="Montserrat"/>
                <a:ea typeface="Montserrat"/>
                <a:cs typeface="Montserrat"/>
                <a:sym typeface="Montserrat"/>
              </a:defRPr>
            </a:lvl2pPr>
            <a:lvl3pPr indent="-342900" lvl="2" marL="1371600" marR="0" rtl="0" algn="l">
              <a:lnSpc>
                <a:spcPct val="115000"/>
              </a:lnSpc>
              <a:spcBef>
                <a:spcPts val="0"/>
              </a:spcBef>
              <a:spcAft>
                <a:spcPts val="0"/>
              </a:spcAft>
              <a:buClr>
                <a:srgbClr val="002D3C"/>
              </a:buClr>
              <a:buSzPts val="1800"/>
              <a:buFont typeface="Montserrat"/>
              <a:buChar char="■"/>
              <a:defRPr b="0" i="0" sz="1800" u="none" cap="none" strike="noStrike">
                <a:solidFill>
                  <a:srgbClr val="002D3C"/>
                </a:solidFill>
                <a:latin typeface="Montserrat"/>
                <a:ea typeface="Montserrat"/>
                <a:cs typeface="Montserrat"/>
                <a:sym typeface="Montserrat"/>
              </a:defRPr>
            </a:lvl3pPr>
            <a:lvl4pPr indent="-342900" lvl="3" marL="1828800" marR="0" rtl="0" algn="l">
              <a:lnSpc>
                <a:spcPct val="115000"/>
              </a:lnSpc>
              <a:spcBef>
                <a:spcPts val="0"/>
              </a:spcBef>
              <a:spcAft>
                <a:spcPts val="0"/>
              </a:spcAft>
              <a:buClr>
                <a:srgbClr val="002D3C"/>
              </a:buClr>
              <a:buSzPts val="1800"/>
              <a:buFont typeface="Montserrat"/>
              <a:buChar char="●"/>
              <a:defRPr b="0" i="0" sz="1800" u="none" cap="none" strike="noStrike">
                <a:solidFill>
                  <a:srgbClr val="002D3C"/>
                </a:solidFill>
                <a:latin typeface="Montserrat"/>
                <a:ea typeface="Montserrat"/>
                <a:cs typeface="Montserrat"/>
                <a:sym typeface="Montserrat"/>
              </a:defRPr>
            </a:lvl4pPr>
            <a:lvl5pPr indent="-342900" lvl="4" marL="2286000" marR="0" rtl="0" algn="l">
              <a:lnSpc>
                <a:spcPct val="115000"/>
              </a:lnSpc>
              <a:spcBef>
                <a:spcPts val="0"/>
              </a:spcBef>
              <a:spcAft>
                <a:spcPts val="0"/>
              </a:spcAft>
              <a:buClr>
                <a:srgbClr val="002D3C"/>
              </a:buClr>
              <a:buSzPts val="1800"/>
              <a:buFont typeface="Montserrat"/>
              <a:buChar char="○"/>
              <a:defRPr b="0" i="0" sz="1800" u="none" cap="none" strike="noStrike">
                <a:solidFill>
                  <a:srgbClr val="002D3C"/>
                </a:solidFill>
                <a:latin typeface="Montserrat"/>
                <a:ea typeface="Montserrat"/>
                <a:cs typeface="Montserrat"/>
                <a:sym typeface="Montserrat"/>
              </a:defRPr>
            </a:lvl5pPr>
            <a:lvl6pPr indent="-342900" lvl="5" marL="27432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6pPr>
            <a:lvl7pPr indent="-342900" lvl="6" marL="32004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7pPr>
            <a:lvl8pPr indent="-342900" lvl="7" marL="36576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8pPr>
            <a:lvl9pPr indent="-342900" lvl="8" marL="41148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9pPr>
          </a:lstStyle>
          <a:p/>
        </p:txBody>
      </p:sp>
      <p:sp>
        <p:nvSpPr>
          <p:cNvPr id="19" name="Google Shape;19;p3"/>
          <p:cNvSpPr txBox="1"/>
          <p:nvPr>
            <p:ph idx="12" type="sldNum"/>
          </p:nvPr>
        </p:nvSpPr>
        <p:spPr>
          <a:xfrm>
            <a:off x="8735428" y="4724798"/>
            <a:ext cx="336813" cy="335251"/>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1pPr>
            <a:lvl2pPr indent="0" lvl="1"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2pPr>
            <a:lvl3pPr indent="0" lvl="2"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3pPr>
            <a:lvl4pPr indent="0" lvl="3"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4pPr>
            <a:lvl5pPr indent="0" lvl="4"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5pPr>
            <a:lvl6pPr indent="0" lvl="5"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6pPr>
            <a:lvl7pPr indent="0" lvl="6"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7pPr>
            <a:lvl8pPr indent="0" lvl="7"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8pPr>
            <a:lvl9pPr indent="0" lvl="8"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620">
          <p15:clr>
            <a:srgbClr val="F9AD4C"/>
          </p15:clr>
        </p15:guide>
        <p15:guide id="2" pos="2880">
          <p15:clr>
            <a:srgbClr val="F9AD4C"/>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_HEADER" type="secHead">
  <p:cSld name="SECTION_HEADER">
    <p:bg>
      <p:bgPr>
        <a:solidFill>
          <a:srgbClr val="002D3C"/>
        </a:solidFill>
      </p:bgPr>
    </p:bg>
    <p:spTree>
      <p:nvGrpSpPr>
        <p:cNvPr id="20" name="Shape 20"/>
        <p:cNvGrpSpPr/>
        <p:nvPr/>
      </p:nvGrpSpPr>
      <p:grpSpPr>
        <a:xfrm>
          <a:off x="0" y="0"/>
          <a:ext cx="0" cy="0"/>
          <a:chOff x="0" y="0"/>
          <a:chExt cx="0" cy="0"/>
        </a:xfrm>
      </p:grpSpPr>
      <p:sp>
        <p:nvSpPr>
          <p:cNvPr id="21" name="Google Shape;21;p4"/>
          <p:cNvSpPr txBox="1"/>
          <p:nvPr>
            <p:ph idx="12" type="sldNum"/>
          </p:nvPr>
        </p:nvSpPr>
        <p:spPr>
          <a:xfrm>
            <a:off x="8735428" y="4724798"/>
            <a:ext cx="336813" cy="335251"/>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1pPr>
            <a:lvl2pPr indent="0" lvl="1"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2pPr>
            <a:lvl3pPr indent="0" lvl="2"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3pPr>
            <a:lvl4pPr indent="0" lvl="3"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4pPr>
            <a:lvl5pPr indent="0" lvl="4"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5pPr>
            <a:lvl6pPr indent="0" lvl="5"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6pPr>
            <a:lvl7pPr indent="0" lvl="6"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7pPr>
            <a:lvl8pPr indent="0" lvl="7"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8pPr>
            <a:lvl9pPr indent="0" lvl="8"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AND_TWO_COLUMNS" type="twoColTx">
  <p:cSld name="TITLE_AND_TWO_COLUMNS">
    <p:bg>
      <p:bgPr>
        <a:solidFill>
          <a:srgbClr val="002D3C"/>
        </a:solidFill>
      </p:bgPr>
    </p:bg>
    <p:spTree>
      <p:nvGrpSpPr>
        <p:cNvPr id="22" name="Shape 22"/>
        <p:cNvGrpSpPr/>
        <p:nvPr/>
      </p:nvGrpSpPr>
      <p:grpSpPr>
        <a:xfrm>
          <a:off x="0" y="0"/>
          <a:ext cx="0" cy="0"/>
          <a:chOff x="0" y="0"/>
          <a:chExt cx="0" cy="0"/>
        </a:xfrm>
      </p:grpSpPr>
      <p:sp>
        <p:nvSpPr>
          <p:cNvPr id="23" name="Google Shape;23;p5"/>
          <p:cNvSpPr/>
          <p:nvPr/>
        </p:nvSpPr>
        <p:spPr>
          <a:xfrm flipH="1" rot="10800000">
            <a:off x="0" y="1686000"/>
            <a:ext cx="9144000" cy="3457500"/>
          </a:xfrm>
          <a:prstGeom prst="rect">
            <a:avLst/>
          </a:prstGeom>
          <a:solidFill>
            <a:schemeClr val="accent4"/>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285F4"/>
              </a:solidFill>
              <a:latin typeface="Arial"/>
              <a:ea typeface="Arial"/>
              <a:cs typeface="Arial"/>
              <a:sym typeface="Arial"/>
            </a:endParaRPr>
          </a:p>
        </p:txBody>
      </p:sp>
      <p:sp>
        <p:nvSpPr>
          <p:cNvPr id="24" name="Google Shape;24;p5"/>
          <p:cNvSpPr/>
          <p:nvPr/>
        </p:nvSpPr>
        <p:spPr>
          <a:xfrm>
            <a:off x="0" y="1685999"/>
            <a:ext cx="9144000" cy="108601"/>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285F4"/>
              </a:solidFill>
              <a:latin typeface="Arial"/>
              <a:ea typeface="Arial"/>
              <a:cs typeface="Arial"/>
              <a:sym typeface="Arial"/>
            </a:endParaRPr>
          </a:p>
        </p:txBody>
      </p:sp>
      <p:sp>
        <p:nvSpPr>
          <p:cNvPr id="25" name="Google Shape;25;p5"/>
          <p:cNvSpPr txBox="1"/>
          <p:nvPr>
            <p:ph type="title"/>
          </p:nvPr>
        </p:nvSpPr>
        <p:spPr>
          <a:xfrm>
            <a:off x="471900" y="738725"/>
            <a:ext cx="8222100" cy="767701"/>
          </a:xfrm>
          <a:prstGeom prst="rect">
            <a:avLst/>
          </a:prstGeom>
          <a:noFill/>
          <a:ln>
            <a:noFill/>
          </a:ln>
        </p:spPr>
        <p:txBody>
          <a:bodyPr anchorCtr="0" anchor="b" bIns="91400" lIns="91400" spcFirstLastPara="1" rIns="91400" wrap="square" tIns="91400"/>
          <a:lstStyle>
            <a:lvl1pPr lvl="0" marR="0" rtl="0" algn="l">
              <a:lnSpc>
                <a:spcPct val="100000"/>
              </a:lnSpc>
              <a:spcBef>
                <a:spcPts val="0"/>
              </a:spcBef>
              <a:spcAft>
                <a:spcPts val="0"/>
              </a:spcAft>
              <a:buClr>
                <a:srgbClr val="FFFFFF"/>
              </a:buClr>
              <a:buSzPts val="3200"/>
              <a:buFont typeface="Open Sans"/>
              <a:buNone/>
              <a:defRPr b="0" i="0" sz="3200" u="none" cap="none" strike="noStrike">
                <a:solidFill>
                  <a:srgbClr val="FFFFFF"/>
                </a:solidFill>
                <a:latin typeface="Open Sans"/>
                <a:ea typeface="Open Sans"/>
                <a:cs typeface="Open Sans"/>
                <a:sym typeface="Open Sans"/>
              </a:defRPr>
            </a:lvl1pPr>
            <a:lvl2pPr lvl="1"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2pPr>
            <a:lvl3pPr lvl="2"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3pPr>
            <a:lvl4pPr lvl="3"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4pPr>
            <a:lvl5pPr lvl="4"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5pPr>
            <a:lvl6pPr lvl="5"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6pPr>
            <a:lvl7pPr lvl="6"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7pPr>
            <a:lvl8pPr lvl="7"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8pPr>
            <a:lvl9pPr lvl="8"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9pPr>
          </a:lstStyle>
          <a:p/>
        </p:txBody>
      </p:sp>
      <p:sp>
        <p:nvSpPr>
          <p:cNvPr id="26" name="Google Shape;26;p5"/>
          <p:cNvSpPr txBox="1"/>
          <p:nvPr>
            <p:ph idx="1" type="body"/>
          </p:nvPr>
        </p:nvSpPr>
        <p:spPr>
          <a:xfrm>
            <a:off x="471900" y="1919074"/>
            <a:ext cx="3999901" cy="2710201"/>
          </a:xfrm>
          <a:prstGeom prst="rect">
            <a:avLst/>
          </a:prstGeom>
          <a:noFill/>
          <a:ln>
            <a:noFill/>
          </a:ln>
        </p:spPr>
        <p:txBody>
          <a:bodyPr anchorCtr="0" anchor="t" bIns="91400" lIns="91400" spcFirstLastPara="1" rIns="91400" wrap="square" tIns="91400"/>
          <a:lstStyle>
            <a:lvl1pPr indent="-317500" lvl="0" marL="457200" marR="0" rtl="0" algn="l">
              <a:lnSpc>
                <a:spcPct val="115000"/>
              </a:lnSpc>
              <a:spcBef>
                <a:spcPts val="0"/>
              </a:spcBef>
              <a:spcAft>
                <a:spcPts val="0"/>
              </a:spcAft>
              <a:buClr>
                <a:srgbClr val="000000"/>
              </a:buClr>
              <a:buSzPts val="1400"/>
              <a:buFont typeface="Montserrat"/>
              <a:buChar char="●"/>
              <a:defRPr b="0" i="0" sz="1400" u="none" cap="none" strike="noStrike">
                <a:solidFill>
                  <a:srgbClr val="000000"/>
                </a:solidFill>
                <a:latin typeface="Montserrat"/>
                <a:ea typeface="Montserrat"/>
                <a:cs typeface="Montserrat"/>
                <a:sym typeface="Montserrat"/>
              </a:defRPr>
            </a:lvl1pPr>
            <a:lvl2pPr indent="-317500" lvl="1" marL="914400" marR="0" rtl="0" algn="l">
              <a:lnSpc>
                <a:spcPct val="115000"/>
              </a:lnSpc>
              <a:spcBef>
                <a:spcPts val="0"/>
              </a:spcBef>
              <a:spcAft>
                <a:spcPts val="0"/>
              </a:spcAft>
              <a:buClr>
                <a:srgbClr val="000000"/>
              </a:buClr>
              <a:buSzPts val="1400"/>
              <a:buFont typeface="Montserrat"/>
              <a:buChar char="○"/>
              <a:defRPr b="0" i="0" sz="1400" u="none" cap="none" strike="noStrike">
                <a:solidFill>
                  <a:srgbClr val="000000"/>
                </a:solidFill>
                <a:latin typeface="Montserrat"/>
                <a:ea typeface="Montserrat"/>
                <a:cs typeface="Montserrat"/>
                <a:sym typeface="Montserrat"/>
              </a:defRPr>
            </a:lvl2pPr>
            <a:lvl3pPr indent="-317500" lvl="2" marL="1371600" marR="0" rtl="0" algn="l">
              <a:lnSpc>
                <a:spcPct val="115000"/>
              </a:lnSpc>
              <a:spcBef>
                <a:spcPts val="0"/>
              </a:spcBef>
              <a:spcAft>
                <a:spcPts val="0"/>
              </a:spcAft>
              <a:buClr>
                <a:srgbClr val="000000"/>
              </a:buClr>
              <a:buSzPts val="1400"/>
              <a:buFont typeface="Montserrat"/>
              <a:buChar char="■"/>
              <a:defRPr b="0" i="0" sz="1400" u="none" cap="none" strike="noStrike">
                <a:solidFill>
                  <a:srgbClr val="000000"/>
                </a:solidFill>
                <a:latin typeface="Montserrat"/>
                <a:ea typeface="Montserrat"/>
                <a:cs typeface="Montserrat"/>
                <a:sym typeface="Montserrat"/>
              </a:defRPr>
            </a:lvl3pPr>
            <a:lvl4pPr indent="-317500" lvl="3" marL="1828800" marR="0" rtl="0" algn="l">
              <a:lnSpc>
                <a:spcPct val="115000"/>
              </a:lnSpc>
              <a:spcBef>
                <a:spcPts val="0"/>
              </a:spcBef>
              <a:spcAft>
                <a:spcPts val="0"/>
              </a:spcAft>
              <a:buClr>
                <a:srgbClr val="000000"/>
              </a:buClr>
              <a:buSzPts val="1400"/>
              <a:buFont typeface="Montserrat"/>
              <a:buChar char="●"/>
              <a:defRPr b="0" i="0" sz="1400" u="none" cap="none" strike="noStrike">
                <a:solidFill>
                  <a:srgbClr val="000000"/>
                </a:solidFill>
                <a:latin typeface="Montserrat"/>
                <a:ea typeface="Montserrat"/>
                <a:cs typeface="Montserrat"/>
                <a:sym typeface="Montserrat"/>
              </a:defRPr>
            </a:lvl4pPr>
            <a:lvl5pPr indent="-317500" lvl="4" marL="2286000" marR="0" rtl="0" algn="l">
              <a:lnSpc>
                <a:spcPct val="115000"/>
              </a:lnSpc>
              <a:spcBef>
                <a:spcPts val="0"/>
              </a:spcBef>
              <a:spcAft>
                <a:spcPts val="0"/>
              </a:spcAft>
              <a:buClr>
                <a:srgbClr val="000000"/>
              </a:buClr>
              <a:buSzPts val="1400"/>
              <a:buFont typeface="Montserrat"/>
              <a:buChar char="○"/>
              <a:defRPr b="0" i="0" sz="1400" u="none" cap="none" strike="noStrike">
                <a:solidFill>
                  <a:srgbClr val="000000"/>
                </a:solidFill>
                <a:latin typeface="Montserrat"/>
                <a:ea typeface="Montserrat"/>
                <a:cs typeface="Montserrat"/>
                <a:sym typeface="Montserrat"/>
              </a:defRPr>
            </a:lvl5pPr>
            <a:lvl6pPr indent="-342900" lvl="5" marL="27432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6pPr>
            <a:lvl7pPr indent="-342900" lvl="6" marL="32004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7pPr>
            <a:lvl8pPr indent="-342900" lvl="7" marL="36576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8pPr>
            <a:lvl9pPr indent="-342900" lvl="8" marL="41148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9pPr>
          </a:lstStyle>
          <a:p/>
        </p:txBody>
      </p:sp>
      <p:sp>
        <p:nvSpPr>
          <p:cNvPr id="27" name="Google Shape;27;p5"/>
          <p:cNvSpPr txBox="1"/>
          <p:nvPr>
            <p:ph idx="2" type="body"/>
          </p:nvPr>
        </p:nvSpPr>
        <p:spPr>
          <a:xfrm>
            <a:off x="4694249" y="1919074"/>
            <a:ext cx="3999901" cy="2710201"/>
          </a:xfrm>
          <a:prstGeom prst="rect">
            <a:avLst/>
          </a:prstGeom>
          <a:noFill/>
          <a:ln>
            <a:noFill/>
          </a:ln>
        </p:spPr>
        <p:txBody>
          <a:bodyPr anchorCtr="0" anchor="t" bIns="91400" lIns="91400" spcFirstLastPara="1" rIns="91400" wrap="square" tIns="91400"/>
          <a:lstStyle>
            <a:lvl1pPr indent="-342900" lvl="0" marL="4572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1pPr>
            <a:lvl2pPr indent="-342900" lvl="1" marL="9144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2pPr>
            <a:lvl3pPr indent="-342900" lvl="2" marL="13716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3pPr>
            <a:lvl4pPr indent="-342900" lvl="3" marL="18288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4pPr>
            <a:lvl5pPr indent="-342900" lvl="4" marL="22860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5pPr>
            <a:lvl6pPr indent="-342900" lvl="5" marL="27432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6pPr>
            <a:lvl7pPr indent="-342900" lvl="6" marL="32004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7pPr>
            <a:lvl8pPr indent="-342900" lvl="7" marL="36576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8pPr>
            <a:lvl9pPr indent="-342900" lvl="8" marL="41148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9pPr>
          </a:lstStyle>
          <a:p/>
        </p:txBody>
      </p:sp>
      <p:sp>
        <p:nvSpPr>
          <p:cNvPr id="28" name="Google Shape;28;p5"/>
          <p:cNvSpPr txBox="1"/>
          <p:nvPr>
            <p:ph idx="12" type="sldNum"/>
          </p:nvPr>
        </p:nvSpPr>
        <p:spPr>
          <a:xfrm>
            <a:off x="8735428" y="4724798"/>
            <a:ext cx="336813" cy="335251"/>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1pPr>
            <a:lvl2pPr indent="0" lvl="1"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2pPr>
            <a:lvl3pPr indent="0" lvl="2"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3pPr>
            <a:lvl4pPr indent="0" lvl="3"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4pPr>
            <a:lvl5pPr indent="0" lvl="4"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5pPr>
            <a:lvl6pPr indent="0" lvl="5"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6pPr>
            <a:lvl7pPr indent="0" lvl="6"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7pPr>
            <a:lvl8pPr indent="0" lvl="7"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8pPr>
            <a:lvl9pPr indent="0" lvl="8"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ONLY" type="titleOnly">
  <p:cSld name="TITLE_ONLY">
    <p:bg>
      <p:bgPr>
        <a:solidFill>
          <a:srgbClr val="002D3C"/>
        </a:solidFill>
      </p:bgPr>
    </p:bg>
    <p:spTree>
      <p:nvGrpSpPr>
        <p:cNvPr id="29" name="Shape 29"/>
        <p:cNvGrpSpPr/>
        <p:nvPr/>
      </p:nvGrpSpPr>
      <p:grpSpPr>
        <a:xfrm>
          <a:off x="0" y="0"/>
          <a:ext cx="0" cy="0"/>
          <a:chOff x="0" y="0"/>
          <a:chExt cx="0" cy="0"/>
        </a:xfrm>
      </p:grpSpPr>
      <p:sp>
        <p:nvSpPr>
          <p:cNvPr id="30" name="Google Shape;30;p6"/>
          <p:cNvSpPr/>
          <p:nvPr/>
        </p:nvSpPr>
        <p:spPr>
          <a:xfrm flipH="1" rot="10800000">
            <a:off x="0" y="1187769"/>
            <a:ext cx="9144000" cy="3963013"/>
          </a:xfrm>
          <a:prstGeom prst="rect">
            <a:avLst/>
          </a:prstGeom>
          <a:solidFill>
            <a:schemeClr val="accent4"/>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285F4"/>
              </a:solidFill>
              <a:latin typeface="Arial"/>
              <a:ea typeface="Arial"/>
              <a:cs typeface="Arial"/>
              <a:sym typeface="Arial"/>
            </a:endParaRPr>
          </a:p>
        </p:txBody>
      </p:sp>
      <p:sp>
        <p:nvSpPr>
          <p:cNvPr id="31" name="Google Shape;31;p6"/>
          <p:cNvSpPr txBox="1"/>
          <p:nvPr>
            <p:ph type="title"/>
          </p:nvPr>
        </p:nvSpPr>
        <p:spPr>
          <a:xfrm>
            <a:off x="98249" y="157752"/>
            <a:ext cx="8826601" cy="602701"/>
          </a:xfrm>
          <a:prstGeom prst="rect">
            <a:avLst/>
          </a:prstGeom>
          <a:noFill/>
          <a:ln>
            <a:noFill/>
          </a:ln>
        </p:spPr>
        <p:txBody>
          <a:bodyPr anchorCtr="0" anchor="ctr" bIns="91400" lIns="91400" spcFirstLastPara="1" rIns="91400" wrap="square" tIns="91400"/>
          <a:lstStyle>
            <a:lvl1pPr lvl="0" marR="0" rtl="0" algn="l">
              <a:lnSpc>
                <a:spcPct val="100000"/>
              </a:lnSpc>
              <a:spcBef>
                <a:spcPts val="0"/>
              </a:spcBef>
              <a:spcAft>
                <a:spcPts val="0"/>
              </a:spcAft>
              <a:buClr>
                <a:srgbClr val="FFFFFF"/>
              </a:buClr>
              <a:buSzPts val="1800"/>
              <a:buFont typeface="Open Sans"/>
              <a:buNone/>
              <a:defRPr b="0" i="0" sz="1800" u="none" cap="none" strike="noStrike">
                <a:solidFill>
                  <a:srgbClr val="FFFFFF"/>
                </a:solidFill>
                <a:latin typeface="Open Sans"/>
                <a:ea typeface="Open Sans"/>
                <a:cs typeface="Open Sans"/>
                <a:sym typeface="Open Sans"/>
              </a:defRPr>
            </a:lvl1pPr>
            <a:lvl2pPr lvl="1"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2pPr>
            <a:lvl3pPr lvl="2"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3pPr>
            <a:lvl4pPr lvl="3"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4pPr>
            <a:lvl5pPr lvl="4"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5pPr>
            <a:lvl6pPr lvl="5"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6pPr>
            <a:lvl7pPr lvl="6"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7pPr>
            <a:lvl8pPr lvl="7"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8pPr>
            <a:lvl9pPr lvl="8"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9pPr>
          </a:lstStyle>
          <a:p/>
        </p:txBody>
      </p:sp>
      <p:sp>
        <p:nvSpPr>
          <p:cNvPr id="32" name="Google Shape;32;p6"/>
          <p:cNvSpPr txBox="1"/>
          <p:nvPr>
            <p:ph idx="12" type="sldNum"/>
          </p:nvPr>
        </p:nvSpPr>
        <p:spPr>
          <a:xfrm>
            <a:off x="8735428" y="4724798"/>
            <a:ext cx="336813" cy="335251"/>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1pPr>
            <a:lvl2pPr indent="0" lvl="1"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2pPr>
            <a:lvl3pPr indent="0" lvl="2"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3pPr>
            <a:lvl4pPr indent="0" lvl="3"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4pPr>
            <a:lvl5pPr indent="0" lvl="4"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5pPr>
            <a:lvl6pPr indent="0" lvl="5"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6pPr>
            <a:lvl7pPr indent="0" lvl="6"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7pPr>
            <a:lvl8pPr indent="0" lvl="7"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8pPr>
            <a:lvl9pPr indent="0" lvl="8"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_COLUMN_TEXT">
  <p:cSld name="ONE_COLUMN_TEXT">
    <p:bg>
      <p:bgPr>
        <a:solidFill>
          <a:srgbClr val="002D3C"/>
        </a:solidFill>
      </p:bgPr>
    </p:bg>
    <p:spTree>
      <p:nvGrpSpPr>
        <p:cNvPr id="33" name="Shape 33"/>
        <p:cNvGrpSpPr/>
        <p:nvPr/>
      </p:nvGrpSpPr>
      <p:grpSpPr>
        <a:xfrm>
          <a:off x="0" y="0"/>
          <a:ext cx="0" cy="0"/>
          <a:chOff x="0" y="0"/>
          <a:chExt cx="0" cy="0"/>
        </a:xfrm>
      </p:grpSpPr>
      <p:sp>
        <p:nvSpPr>
          <p:cNvPr id="34" name="Google Shape;34;p7"/>
          <p:cNvSpPr/>
          <p:nvPr/>
        </p:nvSpPr>
        <p:spPr>
          <a:xfrm flipH="1" rot="10800000">
            <a:off x="3276600" y="24"/>
            <a:ext cx="5867400" cy="5143501"/>
          </a:xfrm>
          <a:prstGeom prst="rect">
            <a:avLst/>
          </a:prstGeom>
          <a:solidFill>
            <a:schemeClr val="accent4"/>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285F4"/>
              </a:solidFill>
              <a:latin typeface="Arial"/>
              <a:ea typeface="Arial"/>
              <a:cs typeface="Arial"/>
              <a:sym typeface="Arial"/>
            </a:endParaRPr>
          </a:p>
        </p:txBody>
      </p:sp>
      <p:sp>
        <p:nvSpPr>
          <p:cNvPr id="35" name="Google Shape;35;p7"/>
          <p:cNvSpPr/>
          <p:nvPr/>
        </p:nvSpPr>
        <p:spPr>
          <a:xfrm rot="-5400000">
            <a:off x="759149" y="2517450"/>
            <a:ext cx="5143501" cy="108601"/>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285F4"/>
              </a:solidFill>
              <a:latin typeface="Arial"/>
              <a:ea typeface="Arial"/>
              <a:cs typeface="Arial"/>
              <a:sym typeface="Arial"/>
            </a:endParaRPr>
          </a:p>
        </p:txBody>
      </p:sp>
      <p:sp>
        <p:nvSpPr>
          <p:cNvPr id="36" name="Google Shape;36;p7"/>
          <p:cNvSpPr txBox="1"/>
          <p:nvPr>
            <p:ph type="title"/>
          </p:nvPr>
        </p:nvSpPr>
        <p:spPr>
          <a:xfrm>
            <a:off x="226077" y="357800"/>
            <a:ext cx="2808001" cy="953401"/>
          </a:xfrm>
          <a:prstGeom prst="rect">
            <a:avLst/>
          </a:prstGeom>
          <a:noFill/>
          <a:ln>
            <a:noFill/>
          </a:ln>
        </p:spPr>
        <p:txBody>
          <a:bodyPr anchorCtr="0" anchor="b" bIns="91400" lIns="91400" spcFirstLastPara="1" rIns="91400" wrap="square" tIns="91400"/>
          <a:lstStyle>
            <a:lvl1pPr lvl="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2pPr>
            <a:lvl3pPr lvl="2"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3pPr>
            <a:lvl4pPr lvl="3"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4pPr>
            <a:lvl5pPr lvl="4"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5pPr>
            <a:lvl6pPr lvl="5"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6pPr>
            <a:lvl7pPr lvl="6"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7pPr>
            <a:lvl8pPr lvl="7"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8pPr>
            <a:lvl9pPr lvl="8"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9pPr>
          </a:lstStyle>
          <a:p/>
        </p:txBody>
      </p:sp>
      <p:sp>
        <p:nvSpPr>
          <p:cNvPr id="37" name="Google Shape;37;p7"/>
          <p:cNvSpPr txBox="1"/>
          <p:nvPr>
            <p:ph idx="1" type="body"/>
          </p:nvPr>
        </p:nvSpPr>
        <p:spPr>
          <a:xfrm>
            <a:off x="226075" y="1465799"/>
            <a:ext cx="2808000" cy="3163501"/>
          </a:xfrm>
          <a:prstGeom prst="rect">
            <a:avLst/>
          </a:prstGeom>
          <a:noFill/>
          <a:ln>
            <a:noFill/>
          </a:ln>
        </p:spPr>
        <p:txBody>
          <a:bodyPr anchorCtr="0" anchor="t" bIns="91400" lIns="91400" spcFirstLastPara="1" rIns="91400" wrap="square" tIns="91400"/>
          <a:lstStyle>
            <a:lvl1pPr indent="-304800" lvl="0" marL="457200" marR="0" rtl="0" algn="l">
              <a:lnSpc>
                <a:spcPct val="115000"/>
              </a:lnSpc>
              <a:spcBef>
                <a:spcPts val="0"/>
              </a:spcBef>
              <a:spcAft>
                <a:spcPts val="0"/>
              </a:spcAft>
              <a:buClr>
                <a:srgbClr val="FFFFFF"/>
              </a:buClr>
              <a:buSzPts val="1200"/>
              <a:buFont typeface="Montserrat"/>
              <a:buChar char="●"/>
              <a:defRPr b="0" i="0" sz="1200" u="none" cap="none" strike="noStrike">
                <a:solidFill>
                  <a:srgbClr val="FFFFFF"/>
                </a:solidFill>
                <a:latin typeface="Montserrat"/>
                <a:ea typeface="Montserrat"/>
                <a:cs typeface="Montserrat"/>
                <a:sym typeface="Montserrat"/>
              </a:defRPr>
            </a:lvl1pPr>
            <a:lvl2pPr indent="-304800" lvl="1" marL="914400" marR="0" rtl="0" algn="l">
              <a:lnSpc>
                <a:spcPct val="115000"/>
              </a:lnSpc>
              <a:spcBef>
                <a:spcPts val="0"/>
              </a:spcBef>
              <a:spcAft>
                <a:spcPts val="0"/>
              </a:spcAft>
              <a:buClr>
                <a:srgbClr val="FFFFFF"/>
              </a:buClr>
              <a:buSzPts val="1200"/>
              <a:buFont typeface="Montserrat"/>
              <a:buChar char="○"/>
              <a:defRPr b="0" i="0" sz="1200" u="none" cap="none" strike="noStrike">
                <a:solidFill>
                  <a:srgbClr val="FFFFFF"/>
                </a:solidFill>
                <a:latin typeface="Montserrat"/>
                <a:ea typeface="Montserrat"/>
                <a:cs typeface="Montserrat"/>
                <a:sym typeface="Montserrat"/>
              </a:defRPr>
            </a:lvl2pPr>
            <a:lvl3pPr indent="-304800" lvl="2" marL="1371600" marR="0" rtl="0" algn="l">
              <a:lnSpc>
                <a:spcPct val="115000"/>
              </a:lnSpc>
              <a:spcBef>
                <a:spcPts val="0"/>
              </a:spcBef>
              <a:spcAft>
                <a:spcPts val="0"/>
              </a:spcAft>
              <a:buClr>
                <a:srgbClr val="FFFFFF"/>
              </a:buClr>
              <a:buSzPts val="1200"/>
              <a:buFont typeface="Montserrat"/>
              <a:buChar char="■"/>
              <a:defRPr b="0" i="0" sz="1200" u="none" cap="none" strike="noStrike">
                <a:solidFill>
                  <a:srgbClr val="FFFFFF"/>
                </a:solidFill>
                <a:latin typeface="Montserrat"/>
                <a:ea typeface="Montserrat"/>
                <a:cs typeface="Montserrat"/>
                <a:sym typeface="Montserrat"/>
              </a:defRPr>
            </a:lvl3pPr>
            <a:lvl4pPr indent="-304800" lvl="3" marL="1828800" marR="0" rtl="0" algn="l">
              <a:lnSpc>
                <a:spcPct val="115000"/>
              </a:lnSpc>
              <a:spcBef>
                <a:spcPts val="0"/>
              </a:spcBef>
              <a:spcAft>
                <a:spcPts val="0"/>
              </a:spcAft>
              <a:buClr>
                <a:srgbClr val="FFFFFF"/>
              </a:buClr>
              <a:buSzPts val="1200"/>
              <a:buFont typeface="Montserrat"/>
              <a:buChar char="●"/>
              <a:defRPr b="0" i="0" sz="1200" u="none" cap="none" strike="noStrike">
                <a:solidFill>
                  <a:srgbClr val="FFFFFF"/>
                </a:solidFill>
                <a:latin typeface="Montserrat"/>
                <a:ea typeface="Montserrat"/>
                <a:cs typeface="Montserrat"/>
                <a:sym typeface="Montserrat"/>
              </a:defRPr>
            </a:lvl4pPr>
            <a:lvl5pPr indent="-304800" lvl="4" marL="2286000" marR="0" rtl="0" algn="l">
              <a:lnSpc>
                <a:spcPct val="115000"/>
              </a:lnSpc>
              <a:spcBef>
                <a:spcPts val="0"/>
              </a:spcBef>
              <a:spcAft>
                <a:spcPts val="0"/>
              </a:spcAft>
              <a:buClr>
                <a:srgbClr val="FFFFFF"/>
              </a:buClr>
              <a:buSzPts val="1200"/>
              <a:buFont typeface="Montserrat"/>
              <a:buChar char="○"/>
              <a:defRPr b="0" i="0" sz="1200" u="none" cap="none" strike="noStrike">
                <a:solidFill>
                  <a:srgbClr val="FFFFFF"/>
                </a:solidFill>
                <a:latin typeface="Montserrat"/>
                <a:ea typeface="Montserrat"/>
                <a:cs typeface="Montserrat"/>
                <a:sym typeface="Montserrat"/>
              </a:defRPr>
            </a:lvl5pPr>
            <a:lvl6pPr indent="-342900" lvl="5" marL="27432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6pPr>
            <a:lvl7pPr indent="-342900" lvl="6" marL="32004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7pPr>
            <a:lvl8pPr indent="-342900" lvl="7" marL="36576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8pPr>
            <a:lvl9pPr indent="-342900" lvl="8" marL="41148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9pPr>
          </a:lstStyle>
          <a:p/>
        </p:txBody>
      </p:sp>
      <p:sp>
        <p:nvSpPr>
          <p:cNvPr id="38" name="Google Shape;38;p7"/>
          <p:cNvSpPr txBox="1"/>
          <p:nvPr>
            <p:ph idx="12" type="sldNum"/>
          </p:nvPr>
        </p:nvSpPr>
        <p:spPr>
          <a:xfrm>
            <a:off x="8735428" y="4724798"/>
            <a:ext cx="336813" cy="335251"/>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1pPr>
            <a:lvl2pPr indent="0" lvl="1"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2pPr>
            <a:lvl3pPr indent="0" lvl="2"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3pPr>
            <a:lvl4pPr indent="0" lvl="3"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4pPr>
            <a:lvl5pPr indent="0" lvl="4"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5pPr>
            <a:lvl6pPr indent="0" lvl="5"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6pPr>
            <a:lvl7pPr indent="0" lvl="6"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7pPr>
            <a:lvl8pPr indent="0" lvl="7"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8pPr>
            <a:lvl9pPr indent="0" lvl="8"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_POINT">
  <p:cSld name="MAIN_POINT">
    <p:bg>
      <p:bgPr>
        <a:solidFill>
          <a:srgbClr val="002D3C"/>
        </a:solidFill>
      </p:bgPr>
    </p:bg>
    <p:spTree>
      <p:nvGrpSpPr>
        <p:cNvPr id="39" name="Shape 39"/>
        <p:cNvGrpSpPr/>
        <p:nvPr/>
      </p:nvGrpSpPr>
      <p:grpSpPr>
        <a:xfrm>
          <a:off x="0" y="0"/>
          <a:ext cx="0" cy="0"/>
          <a:chOff x="0" y="0"/>
          <a:chExt cx="0" cy="0"/>
        </a:xfrm>
      </p:grpSpPr>
      <p:sp>
        <p:nvSpPr>
          <p:cNvPr id="40" name="Google Shape;40;p8"/>
          <p:cNvSpPr txBox="1"/>
          <p:nvPr>
            <p:ph type="title"/>
          </p:nvPr>
        </p:nvSpPr>
        <p:spPr>
          <a:xfrm>
            <a:off x="490250" y="488249"/>
            <a:ext cx="6227101" cy="4090801"/>
          </a:xfrm>
          <a:prstGeom prst="rect">
            <a:avLst/>
          </a:prstGeom>
          <a:noFill/>
          <a:ln>
            <a:noFill/>
          </a:ln>
        </p:spPr>
        <p:txBody>
          <a:bodyPr anchorCtr="0" anchor="ctr" bIns="91400" lIns="91400" spcFirstLastPara="1" rIns="91400" wrap="square" tIns="91400"/>
          <a:lstStyle>
            <a:lvl1pPr lvl="0" marR="0" rtl="0" algn="l">
              <a:lnSpc>
                <a:spcPct val="100000"/>
              </a:lnSpc>
              <a:spcBef>
                <a:spcPts val="0"/>
              </a:spcBef>
              <a:spcAft>
                <a:spcPts val="0"/>
              </a:spcAft>
              <a:buClr>
                <a:srgbClr val="FFFFFF"/>
              </a:buClr>
              <a:buSzPts val="5200"/>
              <a:buFont typeface="Open Sans"/>
              <a:buNone/>
              <a:defRPr b="0" i="0" sz="5200" u="none" cap="none" strike="noStrike">
                <a:solidFill>
                  <a:srgbClr val="FFFFFF"/>
                </a:solidFill>
                <a:latin typeface="Open Sans"/>
                <a:ea typeface="Open Sans"/>
                <a:cs typeface="Open Sans"/>
                <a:sym typeface="Open Sans"/>
              </a:defRPr>
            </a:lvl1pPr>
            <a:lvl2pPr lvl="1"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2pPr>
            <a:lvl3pPr lvl="2"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3pPr>
            <a:lvl4pPr lvl="3"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4pPr>
            <a:lvl5pPr lvl="4"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5pPr>
            <a:lvl6pPr lvl="5"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6pPr>
            <a:lvl7pPr lvl="6"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7pPr>
            <a:lvl8pPr lvl="7"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8pPr>
            <a:lvl9pPr lvl="8"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9pPr>
          </a:lstStyle>
          <a:p/>
        </p:txBody>
      </p:sp>
      <p:sp>
        <p:nvSpPr>
          <p:cNvPr id="41" name="Google Shape;41;p8"/>
          <p:cNvSpPr txBox="1"/>
          <p:nvPr>
            <p:ph idx="12" type="sldNum"/>
          </p:nvPr>
        </p:nvSpPr>
        <p:spPr>
          <a:xfrm>
            <a:off x="8735428" y="4724798"/>
            <a:ext cx="336813" cy="335251"/>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1pPr>
            <a:lvl2pPr indent="0" lvl="1"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2pPr>
            <a:lvl3pPr indent="0" lvl="2"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3pPr>
            <a:lvl4pPr indent="0" lvl="3"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4pPr>
            <a:lvl5pPr indent="0" lvl="4"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5pPr>
            <a:lvl6pPr indent="0" lvl="5"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6pPr>
            <a:lvl7pPr indent="0" lvl="6"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7pPr>
            <a:lvl8pPr indent="0" lvl="7"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8pPr>
            <a:lvl9pPr indent="0" lvl="8"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_TITLE_AND_DESCRIPTION">
  <p:cSld name="SECTION_TITLE_AND_DESCRIPTION">
    <p:bg>
      <p:bgPr>
        <a:solidFill>
          <a:srgbClr val="002D3C"/>
        </a:solidFill>
      </p:bgPr>
    </p:bg>
    <p:spTree>
      <p:nvGrpSpPr>
        <p:cNvPr id="42" name="Shape 42"/>
        <p:cNvGrpSpPr/>
        <p:nvPr/>
      </p:nvGrpSpPr>
      <p:grpSpPr>
        <a:xfrm>
          <a:off x="0" y="0"/>
          <a:ext cx="0" cy="0"/>
          <a:chOff x="0" y="0"/>
          <a:chExt cx="0" cy="0"/>
        </a:xfrm>
      </p:grpSpPr>
      <p:sp>
        <p:nvSpPr>
          <p:cNvPr id="43" name="Google Shape;43;p9"/>
          <p:cNvSpPr/>
          <p:nvPr/>
        </p:nvSpPr>
        <p:spPr>
          <a:xfrm flipH="1">
            <a:off x="0" y="0"/>
            <a:ext cx="4572000" cy="5143500"/>
          </a:xfrm>
          <a:prstGeom prst="rect">
            <a:avLst/>
          </a:prstGeom>
          <a:solidFill>
            <a:schemeClr val="accent4"/>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285F4"/>
              </a:solidFill>
              <a:latin typeface="Arial"/>
              <a:ea typeface="Arial"/>
              <a:cs typeface="Arial"/>
              <a:sym typeface="Arial"/>
            </a:endParaRPr>
          </a:p>
        </p:txBody>
      </p:sp>
      <p:sp>
        <p:nvSpPr>
          <p:cNvPr id="44" name="Google Shape;44;p9"/>
          <p:cNvSpPr/>
          <p:nvPr/>
        </p:nvSpPr>
        <p:spPr>
          <a:xfrm rot="5400000">
            <a:off x="1946424" y="2517749"/>
            <a:ext cx="5142902" cy="108601"/>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285F4"/>
              </a:solidFill>
              <a:latin typeface="Arial"/>
              <a:ea typeface="Arial"/>
              <a:cs typeface="Arial"/>
              <a:sym typeface="Arial"/>
            </a:endParaRPr>
          </a:p>
        </p:txBody>
      </p:sp>
      <p:sp>
        <p:nvSpPr>
          <p:cNvPr id="45" name="Google Shape;45;p9"/>
          <p:cNvSpPr txBox="1"/>
          <p:nvPr>
            <p:ph type="title"/>
          </p:nvPr>
        </p:nvSpPr>
        <p:spPr>
          <a:xfrm>
            <a:off x="265500" y="1233175"/>
            <a:ext cx="4045200" cy="1482301"/>
          </a:xfrm>
          <a:prstGeom prst="rect">
            <a:avLst/>
          </a:prstGeom>
          <a:noFill/>
          <a:ln>
            <a:noFill/>
          </a:ln>
        </p:spPr>
        <p:txBody>
          <a:bodyPr anchorCtr="0" anchor="b" bIns="91400" lIns="91400" spcFirstLastPara="1" rIns="91400" wrap="square" tIns="91400"/>
          <a:lstStyle>
            <a:lvl1pPr lvl="0" marR="0" rtl="0" algn="ctr">
              <a:lnSpc>
                <a:spcPct val="100000"/>
              </a:lnSpc>
              <a:spcBef>
                <a:spcPts val="0"/>
              </a:spcBef>
              <a:spcAft>
                <a:spcPts val="0"/>
              </a:spcAft>
              <a:buClr>
                <a:srgbClr val="424242"/>
              </a:buClr>
              <a:buSzPts val="4200"/>
              <a:buFont typeface="Arial"/>
              <a:buNone/>
              <a:defRPr b="0" i="0" sz="4200" u="none" cap="none" strike="noStrike">
                <a:solidFill>
                  <a:srgbClr val="424242"/>
                </a:solidFill>
                <a:latin typeface="Arial"/>
                <a:ea typeface="Arial"/>
                <a:cs typeface="Arial"/>
                <a:sym typeface="Arial"/>
              </a:defRPr>
            </a:lvl1pPr>
            <a:lvl2pPr lvl="1"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2pPr>
            <a:lvl3pPr lvl="2"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3pPr>
            <a:lvl4pPr lvl="3"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4pPr>
            <a:lvl5pPr lvl="4"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5pPr>
            <a:lvl6pPr lvl="5"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6pPr>
            <a:lvl7pPr lvl="6"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7pPr>
            <a:lvl8pPr lvl="7"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8pPr>
            <a:lvl9pPr lvl="8"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9pPr>
          </a:lstStyle>
          <a:p/>
        </p:txBody>
      </p:sp>
      <p:sp>
        <p:nvSpPr>
          <p:cNvPr id="46" name="Google Shape;46;p9"/>
          <p:cNvSpPr txBox="1"/>
          <p:nvPr>
            <p:ph idx="1" type="body"/>
          </p:nvPr>
        </p:nvSpPr>
        <p:spPr>
          <a:xfrm>
            <a:off x="265500" y="2779466"/>
            <a:ext cx="4045200" cy="1235101"/>
          </a:xfrm>
          <a:prstGeom prst="rect">
            <a:avLst/>
          </a:prstGeom>
          <a:noFill/>
          <a:ln>
            <a:noFill/>
          </a:ln>
        </p:spPr>
        <p:txBody>
          <a:bodyPr anchorCtr="0" anchor="t" bIns="91400" lIns="91400" spcFirstLastPara="1" rIns="91400" wrap="square" tIns="91400"/>
          <a:lstStyle>
            <a:lvl1pPr indent="-228600" lvl="0" marL="457200" marR="0" rtl="0" algn="ctr">
              <a:lnSpc>
                <a:spcPct val="100000"/>
              </a:lnSpc>
              <a:spcBef>
                <a:spcPts val="0"/>
              </a:spcBef>
              <a:spcAft>
                <a:spcPts val="0"/>
              </a:spcAft>
              <a:buClr>
                <a:srgbClr val="737373"/>
              </a:buClr>
              <a:buSzPts val="2100"/>
              <a:buFont typeface="Montserrat"/>
              <a:buNone/>
              <a:defRPr b="0" i="0" sz="2100" u="none" cap="none" strike="noStrike">
                <a:solidFill>
                  <a:srgbClr val="737373"/>
                </a:solidFill>
                <a:latin typeface="Montserrat"/>
                <a:ea typeface="Montserrat"/>
                <a:cs typeface="Montserrat"/>
                <a:sym typeface="Montserrat"/>
              </a:defRPr>
            </a:lvl1pPr>
            <a:lvl2pPr indent="-228600" lvl="1" marL="914400" marR="0" rtl="0" algn="ctr">
              <a:lnSpc>
                <a:spcPct val="100000"/>
              </a:lnSpc>
              <a:spcBef>
                <a:spcPts val="0"/>
              </a:spcBef>
              <a:spcAft>
                <a:spcPts val="0"/>
              </a:spcAft>
              <a:buClr>
                <a:srgbClr val="737373"/>
              </a:buClr>
              <a:buSzPts val="2100"/>
              <a:buFont typeface="Montserrat"/>
              <a:buNone/>
              <a:defRPr b="0" i="0" sz="2100" u="none" cap="none" strike="noStrike">
                <a:solidFill>
                  <a:srgbClr val="737373"/>
                </a:solidFill>
                <a:latin typeface="Montserrat"/>
                <a:ea typeface="Montserrat"/>
                <a:cs typeface="Montserrat"/>
                <a:sym typeface="Montserrat"/>
              </a:defRPr>
            </a:lvl2pPr>
            <a:lvl3pPr indent="-228600" lvl="2" marL="1371600" marR="0" rtl="0" algn="ctr">
              <a:lnSpc>
                <a:spcPct val="100000"/>
              </a:lnSpc>
              <a:spcBef>
                <a:spcPts val="0"/>
              </a:spcBef>
              <a:spcAft>
                <a:spcPts val="0"/>
              </a:spcAft>
              <a:buClr>
                <a:srgbClr val="737373"/>
              </a:buClr>
              <a:buSzPts val="2100"/>
              <a:buFont typeface="Montserrat"/>
              <a:buNone/>
              <a:defRPr b="0" i="0" sz="2100" u="none" cap="none" strike="noStrike">
                <a:solidFill>
                  <a:srgbClr val="737373"/>
                </a:solidFill>
                <a:latin typeface="Montserrat"/>
                <a:ea typeface="Montserrat"/>
                <a:cs typeface="Montserrat"/>
                <a:sym typeface="Montserrat"/>
              </a:defRPr>
            </a:lvl3pPr>
            <a:lvl4pPr indent="-228600" lvl="3" marL="1828800" marR="0" rtl="0" algn="ctr">
              <a:lnSpc>
                <a:spcPct val="100000"/>
              </a:lnSpc>
              <a:spcBef>
                <a:spcPts val="0"/>
              </a:spcBef>
              <a:spcAft>
                <a:spcPts val="0"/>
              </a:spcAft>
              <a:buClr>
                <a:srgbClr val="737373"/>
              </a:buClr>
              <a:buSzPts val="2100"/>
              <a:buFont typeface="Montserrat"/>
              <a:buNone/>
              <a:defRPr b="0" i="0" sz="2100" u="none" cap="none" strike="noStrike">
                <a:solidFill>
                  <a:srgbClr val="737373"/>
                </a:solidFill>
                <a:latin typeface="Montserrat"/>
                <a:ea typeface="Montserrat"/>
                <a:cs typeface="Montserrat"/>
                <a:sym typeface="Montserrat"/>
              </a:defRPr>
            </a:lvl4pPr>
            <a:lvl5pPr indent="-228600" lvl="4" marL="2286000" marR="0" rtl="0" algn="ctr">
              <a:lnSpc>
                <a:spcPct val="100000"/>
              </a:lnSpc>
              <a:spcBef>
                <a:spcPts val="0"/>
              </a:spcBef>
              <a:spcAft>
                <a:spcPts val="0"/>
              </a:spcAft>
              <a:buClr>
                <a:srgbClr val="737373"/>
              </a:buClr>
              <a:buSzPts val="2100"/>
              <a:buFont typeface="Montserrat"/>
              <a:buNone/>
              <a:defRPr b="0" i="0" sz="2100" u="none" cap="none" strike="noStrike">
                <a:solidFill>
                  <a:srgbClr val="737373"/>
                </a:solidFill>
                <a:latin typeface="Montserrat"/>
                <a:ea typeface="Montserrat"/>
                <a:cs typeface="Montserrat"/>
                <a:sym typeface="Montserrat"/>
              </a:defRPr>
            </a:lvl5pPr>
            <a:lvl6pPr indent="-342900" lvl="5" marL="27432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6pPr>
            <a:lvl7pPr indent="-342900" lvl="6" marL="32004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7pPr>
            <a:lvl8pPr indent="-342900" lvl="7" marL="36576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8pPr>
            <a:lvl9pPr indent="-342900" lvl="8" marL="41148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9pPr>
          </a:lstStyle>
          <a:p/>
        </p:txBody>
      </p:sp>
      <p:sp>
        <p:nvSpPr>
          <p:cNvPr id="47" name="Google Shape;47;p9"/>
          <p:cNvSpPr txBox="1"/>
          <p:nvPr>
            <p:ph idx="2" type="body"/>
          </p:nvPr>
        </p:nvSpPr>
        <p:spPr>
          <a:xfrm>
            <a:off x="4939500" y="724199"/>
            <a:ext cx="3837000" cy="3695101"/>
          </a:xfrm>
          <a:prstGeom prst="rect">
            <a:avLst/>
          </a:prstGeom>
          <a:noFill/>
          <a:ln>
            <a:noFill/>
          </a:ln>
        </p:spPr>
        <p:txBody>
          <a:bodyPr anchorCtr="0" anchor="ctr" bIns="91400" lIns="91400" spcFirstLastPara="1" rIns="91400" wrap="square" tIns="91400"/>
          <a:lstStyle>
            <a:lvl1pPr indent="-342900" lvl="0" marL="4572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1pPr>
            <a:lvl2pPr indent="-342900" lvl="1" marL="9144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2pPr>
            <a:lvl3pPr indent="-342900" lvl="2" marL="13716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3pPr>
            <a:lvl4pPr indent="-342900" lvl="3" marL="18288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4pPr>
            <a:lvl5pPr indent="-342900" lvl="4" marL="22860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5pPr>
            <a:lvl6pPr indent="-342900" lvl="5" marL="27432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6pPr>
            <a:lvl7pPr indent="-342900" lvl="6" marL="32004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7pPr>
            <a:lvl8pPr indent="-342900" lvl="7" marL="36576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8pPr>
            <a:lvl9pPr indent="-342900" lvl="8" marL="41148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9pPr>
          </a:lstStyle>
          <a:p/>
        </p:txBody>
      </p:sp>
      <p:sp>
        <p:nvSpPr>
          <p:cNvPr id="48" name="Google Shape;48;p9"/>
          <p:cNvSpPr txBox="1"/>
          <p:nvPr>
            <p:ph idx="12" type="sldNum"/>
          </p:nvPr>
        </p:nvSpPr>
        <p:spPr>
          <a:xfrm>
            <a:off x="8735428" y="4724798"/>
            <a:ext cx="336813" cy="335251"/>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1pPr>
            <a:lvl2pPr indent="0" lvl="1"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2pPr>
            <a:lvl3pPr indent="0" lvl="2"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3pPr>
            <a:lvl4pPr indent="0" lvl="3"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4pPr>
            <a:lvl5pPr indent="0" lvl="4"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5pPr>
            <a:lvl6pPr indent="0" lvl="5"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6pPr>
            <a:lvl7pPr indent="0" lvl="6"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7pPr>
            <a:lvl8pPr indent="0" lvl="7"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8pPr>
            <a:lvl9pPr indent="0" lvl="8"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_ONLY">
  <p:cSld name="CAPTION_ONLY">
    <p:bg>
      <p:bgPr>
        <a:solidFill>
          <a:srgbClr val="002D3C"/>
        </a:solidFill>
      </p:bgPr>
    </p:bg>
    <p:spTree>
      <p:nvGrpSpPr>
        <p:cNvPr id="49" name="Shape 49"/>
        <p:cNvGrpSpPr/>
        <p:nvPr/>
      </p:nvGrpSpPr>
      <p:grpSpPr>
        <a:xfrm>
          <a:off x="0" y="0"/>
          <a:ext cx="0" cy="0"/>
          <a:chOff x="0" y="0"/>
          <a:chExt cx="0" cy="0"/>
        </a:xfrm>
      </p:grpSpPr>
      <p:sp>
        <p:nvSpPr>
          <p:cNvPr id="50" name="Google Shape;50;p10"/>
          <p:cNvSpPr/>
          <p:nvPr/>
        </p:nvSpPr>
        <p:spPr>
          <a:xfrm flipH="1" rot="10800000">
            <a:off x="0" y="0"/>
            <a:ext cx="9144000" cy="4695901"/>
          </a:xfrm>
          <a:prstGeom prst="rect">
            <a:avLst/>
          </a:prstGeom>
          <a:solidFill>
            <a:schemeClr val="accent4"/>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285F4"/>
              </a:solidFill>
              <a:latin typeface="Arial"/>
              <a:ea typeface="Arial"/>
              <a:cs typeface="Arial"/>
              <a:sym typeface="Arial"/>
            </a:endParaRPr>
          </a:p>
        </p:txBody>
      </p:sp>
      <p:sp>
        <p:nvSpPr>
          <p:cNvPr id="51" name="Google Shape;51;p10"/>
          <p:cNvSpPr/>
          <p:nvPr/>
        </p:nvSpPr>
        <p:spPr>
          <a:xfrm flipH="1" rot="10800000">
            <a:off x="0" y="4622724"/>
            <a:ext cx="9144000" cy="74101"/>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285F4"/>
              </a:solidFill>
              <a:latin typeface="Arial"/>
              <a:ea typeface="Arial"/>
              <a:cs typeface="Arial"/>
              <a:sym typeface="Arial"/>
            </a:endParaRPr>
          </a:p>
        </p:txBody>
      </p:sp>
      <p:sp>
        <p:nvSpPr>
          <p:cNvPr id="52" name="Google Shape;52;p10"/>
          <p:cNvSpPr txBox="1"/>
          <p:nvPr>
            <p:ph idx="1" type="body"/>
          </p:nvPr>
        </p:nvSpPr>
        <p:spPr>
          <a:xfrm>
            <a:off x="57150" y="4696824"/>
            <a:ext cx="8382000" cy="446701"/>
          </a:xfrm>
          <a:prstGeom prst="rect">
            <a:avLst/>
          </a:prstGeom>
          <a:noFill/>
          <a:ln>
            <a:noFill/>
          </a:ln>
        </p:spPr>
        <p:txBody>
          <a:bodyPr anchorCtr="0" anchor="ctr" bIns="91400" lIns="91400" spcFirstLastPara="1" rIns="91400" wrap="square" tIns="91400"/>
          <a:lstStyle>
            <a:lvl1pPr indent="-228600" lvl="0" marL="457200" marR="0" rtl="0" algn="l">
              <a:lnSpc>
                <a:spcPct val="100000"/>
              </a:lnSpc>
              <a:spcBef>
                <a:spcPts val="0"/>
              </a:spcBef>
              <a:spcAft>
                <a:spcPts val="0"/>
              </a:spcAft>
              <a:buClr>
                <a:srgbClr val="FFFFFF"/>
              </a:buClr>
              <a:buSzPts val="1200"/>
              <a:buFont typeface="Montserrat"/>
              <a:buNone/>
              <a:defRPr b="0" i="0" sz="1200" u="none" cap="none" strike="noStrike">
                <a:solidFill>
                  <a:srgbClr val="FFFFFF"/>
                </a:solidFill>
                <a:latin typeface="Montserrat"/>
                <a:ea typeface="Montserrat"/>
                <a:cs typeface="Montserrat"/>
                <a:sym typeface="Montserrat"/>
              </a:defRPr>
            </a:lvl1pPr>
          </a:lstStyle>
          <a:p/>
        </p:txBody>
      </p:sp>
      <p:sp>
        <p:nvSpPr>
          <p:cNvPr id="53" name="Google Shape;53;p10"/>
          <p:cNvSpPr txBox="1"/>
          <p:nvPr>
            <p:ph idx="12" type="sldNum"/>
          </p:nvPr>
        </p:nvSpPr>
        <p:spPr>
          <a:xfrm>
            <a:off x="8735428" y="4724798"/>
            <a:ext cx="336813" cy="335251"/>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1pPr>
            <a:lvl2pPr indent="0" lvl="1"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2pPr>
            <a:lvl3pPr indent="0" lvl="2"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3pPr>
            <a:lvl4pPr indent="0" lvl="3"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4pPr>
            <a:lvl5pPr indent="0" lvl="4"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5pPr>
            <a:lvl6pPr indent="0" lvl="5"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6pPr>
            <a:lvl7pPr indent="0" lvl="6"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7pPr>
            <a:lvl8pPr indent="0" lvl="7"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8pPr>
            <a:lvl9pPr indent="0" lvl="8" marL="0" marR="0" rtl="0" algn="r">
              <a:lnSpc>
                <a:spcPct val="100000"/>
              </a:lnSpc>
              <a:spcBef>
                <a:spcPts val="0"/>
              </a:spcBef>
              <a:spcAft>
                <a:spcPts val="0"/>
              </a:spcAft>
              <a:buClr>
                <a:srgbClr val="FFFFFF"/>
              </a:buClr>
              <a:buSzPts val="1000"/>
              <a:buFont typeface="Roboto"/>
              <a:buNone/>
              <a:defRPr b="0" i="0" sz="1000" u="none" cap="none" strike="noStrike">
                <a:solidFill>
                  <a:srgbClr val="FFFFFF"/>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4"/>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735428" y="4724798"/>
            <a:ext cx="336813" cy="335251"/>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1pPr>
            <a:lvl2pPr indent="0" lvl="1"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2pPr>
            <a:lvl3pPr indent="0" lvl="2"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3pPr>
            <a:lvl4pPr indent="0" lvl="3"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4pPr>
            <a:lvl5pPr indent="0" lvl="4"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5pPr>
            <a:lvl6pPr indent="0" lvl="5"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6pPr>
            <a:lvl7pPr indent="0" lvl="6"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7pPr>
            <a:lvl8pPr indent="0" lvl="7"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8pPr>
            <a:lvl9pPr indent="0" lvl="8" marL="0" marR="0" rtl="0" algn="r">
              <a:lnSpc>
                <a:spcPct val="100000"/>
              </a:lnSpc>
              <a:spcBef>
                <a:spcPts val="0"/>
              </a:spcBef>
              <a:spcAft>
                <a:spcPts val="0"/>
              </a:spcAft>
              <a:buClr>
                <a:srgbClr val="737373"/>
              </a:buClr>
              <a:buSzPts val="1000"/>
              <a:buFont typeface="Roboto"/>
              <a:buNone/>
              <a:defRPr b="0" i="0" sz="1000" u="none" cap="none" strike="noStrike">
                <a:solidFill>
                  <a:srgbClr val="737373"/>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7" name="Google Shape;7;p1"/>
          <p:cNvSpPr txBox="1"/>
          <p:nvPr>
            <p:ph type="title"/>
          </p:nvPr>
        </p:nvSpPr>
        <p:spPr>
          <a:xfrm>
            <a:off x="457200" y="0"/>
            <a:ext cx="8229600" cy="1063229"/>
          </a:xfrm>
          <a:prstGeom prst="rect">
            <a:avLst/>
          </a:prstGeom>
          <a:noFill/>
          <a:ln>
            <a:noFill/>
          </a:ln>
        </p:spPr>
        <p:txBody>
          <a:bodyPr anchorCtr="0" anchor="b" bIns="91400" lIns="91400" spcFirstLastPara="1" rIns="91400" wrap="square" tIns="91400"/>
          <a:lstStyle>
            <a:lvl1pPr lvl="0"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2pPr>
            <a:lvl3pPr lvl="2"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3pPr>
            <a:lvl4pPr lvl="3"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4pPr>
            <a:lvl5pPr lvl="4"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5pPr>
            <a:lvl6pPr lvl="5"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6pPr>
            <a:lvl7pPr lvl="6"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7pPr>
            <a:lvl8pPr lvl="7"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8pPr>
            <a:lvl9pPr lvl="8" marR="0" rtl="0" algn="l">
              <a:lnSpc>
                <a:spcPct val="100000"/>
              </a:lnSpc>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9pPr>
          </a:lstStyle>
          <a:p/>
        </p:txBody>
      </p:sp>
      <p:sp>
        <p:nvSpPr>
          <p:cNvPr id="8" name="Google Shape;8;p1"/>
          <p:cNvSpPr txBox="1"/>
          <p:nvPr>
            <p:ph idx="1" type="body"/>
          </p:nvPr>
        </p:nvSpPr>
        <p:spPr>
          <a:xfrm>
            <a:off x="457200" y="1200150"/>
            <a:ext cx="8229600" cy="3943350"/>
          </a:xfrm>
          <a:prstGeom prst="rect">
            <a:avLst/>
          </a:prstGeom>
          <a:noFill/>
          <a:ln>
            <a:noFill/>
          </a:ln>
        </p:spPr>
        <p:txBody>
          <a:bodyPr anchorCtr="0" anchor="t" bIns="91400" lIns="91400" spcFirstLastPara="1" rIns="91400" wrap="square" tIns="91400"/>
          <a:lstStyle>
            <a:lvl1pPr indent="-342900" lvl="0" marL="4572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1pPr>
            <a:lvl2pPr indent="-342900" lvl="1" marL="9144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2pPr>
            <a:lvl3pPr indent="-342900" lvl="2" marL="13716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3pPr>
            <a:lvl4pPr indent="-342900" lvl="3" marL="18288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4pPr>
            <a:lvl5pPr indent="-342900" lvl="4" marL="22860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5pPr>
            <a:lvl6pPr indent="-342900" lvl="5" marL="27432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6pPr>
            <a:lvl7pPr indent="-342900" lvl="6" marL="32004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7pPr>
            <a:lvl8pPr indent="-342900" lvl="7" marL="36576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8pPr>
            <a:lvl9pPr indent="-342900" lvl="8" marL="4114800" marR="0" rtl="0" algn="l">
              <a:lnSpc>
                <a:spcPct val="115000"/>
              </a:lnSpc>
              <a:spcBef>
                <a:spcPts val="0"/>
              </a:spcBef>
              <a:spcAft>
                <a:spcPts val="0"/>
              </a:spcAft>
              <a:buClr>
                <a:srgbClr val="737373"/>
              </a:buClr>
              <a:buSzPts val="1800"/>
              <a:buFont typeface="Montserrat"/>
              <a:buChar char="■"/>
              <a:defRPr b="0" i="0" sz="1800" u="none" cap="none" strike="noStrike">
                <a:solidFill>
                  <a:srgbClr val="737373"/>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datatracker.ietf.org/doc/rfc728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6.png"/><Relationship Id="rId6"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omments" Target="../comments/commen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datatracker.ietf.org/meeting/103/agenda" TargetMode="External"/><Relationship Id="rId4" Type="http://schemas.openxmlformats.org/officeDocument/2006/relationships/image" Target="../media/image3.jpg"/><Relationship Id="rId5"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rfc-editor.org/rfc/rfc7418.txt" TargetMode="External"/><Relationship Id="rId4" Type="http://schemas.openxmlformats.org/officeDocument/2006/relationships/hyperlink" Target="https://www.rfc-editor.org/rfc/rfc7418.txt" TargetMode="External"/><Relationship Id="rId5"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jpg"/><Relationship Id="rId4" Type="http://schemas.openxmlformats.org/officeDocument/2006/relationships/image" Target="../media/image10.jpg"/><Relationship Id="rId5"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jpg"/><Relationship Id="rId4" Type="http://schemas.openxmlformats.org/officeDocument/2006/relationships/image" Target="../media/image12.jpg"/><Relationship Id="rId5" Type="http://schemas.openxmlformats.org/officeDocument/2006/relationships/image" Target="../media/image17.jpg"/><Relationship Id="rId6"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ietf.org/contact/ombudsteam/" TargetMode="External"/><Relationship Id="rId4" Type="http://schemas.openxmlformats.org/officeDocument/2006/relationships/hyperlink" Target="https://ietf.org/contact/ombudsteam/" TargetMode="External"/><Relationship Id="rId11" Type="http://schemas.openxmlformats.org/officeDocument/2006/relationships/image" Target="../media/image26.png"/><Relationship Id="rId10" Type="http://schemas.openxmlformats.org/officeDocument/2006/relationships/image" Target="../media/image31.png"/><Relationship Id="rId9" Type="http://schemas.openxmlformats.org/officeDocument/2006/relationships/image" Target="../media/image23.png"/><Relationship Id="rId5" Type="http://schemas.openxmlformats.org/officeDocument/2006/relationships/hyperlink" Target="https://datatracker.ietf.org/doc/rfc7776/" TargetMode="External"/><Relationship Id="rId6" Type="http://schemas.openxmlformats.org/officeDocument/2006/relationships/hyperlink" Target="https://www.ietf.org/blog/ietf-anti-harassment-policy/" TargetMode="External"/><Relationship Id="rId7" Type="http://schemas.openxmlformats.org/officeDocument/2006/relationships/hyperlink" Target="https://www.ietf.org/iesg/statement/ietf-anti-harassment-policy.html" TargetMode="External"/><Relationship Id="rId8" Type="http://schemas.openxmlformats.org/officeDocument/2006/relationships/hyperlink" Target="https://www.ietf.org/iesg/statement/ietf-anti-harassment-policy.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9.jp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ietf.org/about/note-wel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www.ietf.org/about/participate/tutorials/" TargetMode="External"/><Relationship Id="rId4" Type="http://schemas.openxmlformats.org/officeDocument/2006/relationships/hyperlink" Target="https://trac.ietf.org/trac/ietf/meeting/wiki/ietf103" TargetMode="External"/><Relationship Id="rId5" Type="http://schemas.openxmlformats.org/officeDocument/2006/relationships/hyperlink" Target="https://trac.ietf.org/trac/ietf/meeting/wiki/ietf103" TargetMode="External"/><Relationship Id="rId6" Type="http://schemas.openxmlformats.org/officeDocument/2006/relationships/hyperlink" Target="https://trac.ietf.org/trac/ietf/meeting/wiki/ietf101"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www.ietf.org/mailman/listinfo/103-newcomers" TargetMode="External"/><Relationship Id="rId4" Type="http://schemas.openxmlformats.org/officeDocument/2006/relationships/hyperlink" Target="https://www.ietf.org/mailman/listinfo/103-newcomers" TargetMode="External"/><Relationship Id="rId9" Type="http://schemas.openxmlformats.org/officeDocument/2006/relationships/hyperlink" Target="https://www.ietf.org/blog/ietf-systers/" TargetMode="External"/><Relationship Id="rId5" Type="http://schemas.openxmlformats.org/officeDocument/2006/relationships/hyperlink" Target="https://www.ietf.org/mailman/listinfo/103-newcomers" TargetMode="External"/><Relationship Id="rId6" Type="http://schemas.openxmlformats.org/officeDocument/2006/relationships/hyperlink" Target="https://www.ietf.org/blog/ietf-systers/" TargetMode="External"/><Relationship Id="rId7" Type="http://schemas.openxmlformats.org/officeDocument/2006/relationships/hyperlink" Target="https://www.ietf.org/how/meetings/ietf-meeting-mailing-lists/" TargetMode="External"/><Relationship Id="rId8" Type="http://schemas.openxmlformats.org/officeDocument/2006/relationships/hyperlink" Target="https://www.ietf.org/blog/ietf-syster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datatracker.ietf.org/" TargetMode="External"/><Relationship Id="rId4" Type="http://schemas.openxmlformats.org/officeDocument/2006/relationships/image" Target="../media/image28.png"/><Relationship Id="rId5" Type="http://schemas.openxmlformats.org/officeDocument/2006/relationships/image" Target="../media/image24.png"/><Relationship Id="rId6" Type="http://schemas.openxmlformats.org/officeDocument/2006/relationships/hyperlink" Target="https://tools.ietf.or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www.ietf.org/how/meetings/103/remote" TargetMode="External"/><Relationship Id="rId4" Type="http://schemas.openxmlformats.org/officeDocument/2006/relationships/hyperlink" Target="https://www.ietf.org/how/meetings/103/remote" TargetMode="External"/><Relationship Id="rId5" Type="http://schemas.openxmlformats.org/officeDocument/2006/relationships/hyperlink" Target="https://www.ietf.org/how/meetings/103/remote" TargetMode="External"/><Relationship Id="rId6"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tickets.meeting.ietf.org/wiki/IETF103network" TargetMode="External"/><Relationship Id="rId4" Type="http://schemas.openxmlformats.org/officeDocument/2006/relationships/hyperlink" Target="https://tickets.meeting.ietf.org/wiki/IETF103network" TargetMode="External"/><Relationship Id="rId5" Type="http://schemas.openxmlformats.org/officeDocument/2006/relationships/hyperlink" Target="https://tickets.meeting.ietf.org/wiki/IETF103network" TargetMode="External"/><Relationship Id="rId6" Type="http://schemas.openxmlformats.org/officeDocument/2006/relationships/hyperlink" Target="https://tickets.meeting.ietf.org/wiki/IETF103network"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xmpp.org/software/clients.html" TargetMode="External"/><Relationship Id="rId4" Type="http://schemas.openxmlformats.org/officeDocument/2006/relationships/hyperlink" Target="https://list.jabber.at/"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1.png"/><Relationship Id="rId4" Type="http://schemas.openxmlformats.org/officeDocument/2006/relationships/image" Target="../media/image33.png"/><Relationship Id="rId5" Type="http://schemas.openxmlformats.org/officeDocument/2006/relationships/image" Target="../media/image30.png"/><Relationship Id="rId6" Type="http://schemas.openxmlformats.org/officeDocument/2006/relationships/image" Target="../media/image34.png"/><Relationship Id="rId7" Type="http://schemas.openxmlformats.org/officeDocument/2006/relationships/image" Target="../media/image27.png"/><Relationship Id="rId8"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www.surveymonkey.com/r/104newcomers" TargetMode="External"/><Relationship Id="rId4" Type="http://schemas.openxmlformats.org/officeDocument/2006/relationships/hyperlink" Target="https://www.surveymonkey.com/r/104newcomers" TargetMode="External"/><Relationship Id="rId5" Type="http://schemas.openxmlformats.org/officeDocument/2006/relationships/hyperlink" Target="https://www.surveymonkey.com/r/104newcomers" TargetMode="External"/><Relationship Id="rId6" Type="http://schemas.openxmlformats.org/officeDocument/2006/relationships/hyperlink" Target="https://www.surveymonkey.com/r/104newcomers" TargetMode="External"/><Relationship Id="rId7" Type="http://schemas.openxmlformats.org/officeDocument/2006/relationships/hyperlink" Target="https://youtu.be/dmONEjnHhyc" TargetMode="External"/><Relationship Id="rId8" Type="http://schemas.openxmlformats.org/officeDocument/2006/relationships/hyperlink" Target="https://www.surveymonkey.com/r/101newcomer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ietf.org/privacy-statement/" TargetMode="External"/><Relationship Id="rId4" Type="http://schemas.openxmlformats.org/officeDocument/2006/relationships/hyperlink" Target="https://www.ietf.org/about/note-wel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omments" Target="../comments/comment1.xml"/><Relationship Id="rId4" Type="http://schemas.openxmlformats.org/officeDocument/2006/relationships/hyperlink" Target="https://www.ietf.org/how/meetings/104/newcomer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ietf.org/about/participate/" TargetMode="External"/><Relationship Id="rId4" Type="http://schemas.openxmlformats.org/officeDocument/2006/relationships/hyperlink" Target="https://www.youtube.com/playlist?list=PLC86T-6ZTP5hXPJ-n4mwJbZ0BHaNlhTM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ietf.org/about/mission/" TargetMode="External"/><Relationship Id="rId4" Type="http://schemas.openxmlformats.org/officeDocument/2006/relationships/hyperlink" Target="https://datatracker.ietf.org/doc/rfc3935" TargetMode="External"/><Relationship Id="rId5" Type="http://schemas.openxmlformats.org/officeDocument/2006/relationships/image" Target="../media/image18.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3"/>
          <p:cNvSpPr txBox="1"/>
          <p:nvPr>
            <p:ph type="title"/>
          </p:nvPr>
        </p:nvSpPr>
        <p:spPr>
          <a:xfrm>
            <a:off x="754475" y="504700"/>
            <a:ext cx="7635000" cy="2152800"/>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FFFFFF"/>
              </a:buClr>
              <a:buSzPts val="4200"/>
              <a:buFont typeface="Open Sans"/>
              <a:buNone/>
            </a:pPr>
            <a:r>
              <a:rPr b="0" i="0" lang="en-US" sz="3600" u="none" cap="none" strike="noStrike">
                <a:solidFill>
                  <a:srgbClr val="FFFFFF"/>
                </a:solidFill>
                <a:latin typeface="Open Sans"/>
                <a:ea typeface="Open Sans"/>
                <a:cs typeface="Open Sans"/>
                <a:sym typeface="Open Sans"/>
              </a:rPr>
              <a:t>Internet Engineering Task Force </a:t>
            </a:r>
            <a:endParaRPr b="0" i="0" sz="3600" u="none" cap="none" strike="noStrike">
              <a:solidFill>
                <a:srgbClr val="FFFFFF"/>
              </a:solidFill>
              <a:latin typeface="Open Sans"/>
              <a:ea typeface="Open Sans"/>
              <a:cs typeface="Open Sans"/>
              <a:sym typeface="Open Sans"/>
            </a:endParaRPr>
          </a:p>
          <a:p>
            <a:pPr indent="0" lvl="0" marL="0" marR="0" rtl="0" algn="l">
              <a:lnSpc>
                <a:spcPct val="100000"/>
              </a:lnSpc>
              <a:spcBef>
                <a:spcPts val="0"/>
              </a:spcBef>
              <a:spcAft>
                <a:spcPts val="0"/>
              </a:spcAft>
              <a:buClr>
                <a:srgbClr val="FFFFFF"/>
              </a:buClr>
              <a:buSzPts val="4200"/>
              <a:buFont typeface="Open Sans"/>
              <a:buNone/>
            </a:pPr>
            <a:r>
              <a:rPr b="0" i="0" lang="en-US" sz="3600" u="none" cap="none" strike="noStrike">
                <a:solidFill>
                  <a:srgbClr val="FFFFFF"/>
                </a:solidFill>
                <a:latin typeface="Open Sans"/>
                <a:ea typeface="Open Sans"/>
                <a:cs typeface="Open Sans"/>
                <a:sym typeface="Open Sans"/>
              </a:rPr>
              <a:t>Newcomers’ Overview</a:t>
            </a:r>
            <a:endParaRPr sz="3600"/>
          </a:p>
        </p:txBody>
      </p:sp>
      <p:sp>
        <p:nvSpPr>
          <p:cNvPr id="65" name="Google Shape;65;p13"/>
          <p:cNvSpPr txBox="1"/>
          <p:nvPr/>
        </p:nvSpPr>
        <p:spPr>
          <a:xfrm>
            <a:off x="754464" y="3126462"/>
            <a:ext cx="7635072" cy="933601"/>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rgbClr val="FFFFFF"/>
              </a:buClr>
              <a:buSzPts val="2400"/>
              <a:buFont typeface="Montserrat"/>
              <a:buNone/>
            </a:pPr>
            <a:r>
              <a:rPr lang="en-US" sz="2400">
                <a:solidFill>
                  <a:srgbClr val="FFFFFF"/>
                </a:solidFill>
                <a:latin typeface="Montserrat"/>
                <a:ea typeface="Montserrat"/>
                <a:cs typeface="Montserrat"/>
                <a:sym typeface="Montserrat"/>
              </a:rPr>
              <a:t>March 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100947" y="319677"/>
            <a:ext cx="8826601" cy="602701"/>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FFFFFF"/>
              </a:buClr>
              <a:buSzPts val="3200"/>
              <a:buFont typeface="Open Sans"/>
              <a:buNone/>
            </a:pPr>
            <a:r>
              <a:rPr b="0" i="0" lang="en-US" sz="3200" u="none" cap="none" strike="noStrike">
                <a:solidFill>
                  <a:srgbClr val="FFFFFF"/>
                </a:solidFill>
                <a:latin typeface="Open Sans"/>
                <a:ea typeface="Open Sans"/>
                <a:cs typeface="Open Sans"/>
                <a:sym typeface="Open Sans"/>
              </a:rPr>
              <a:t>IETF Areas</a:t>
            </a:r>
            <a:endParaRPr/>
          </a:p>
        </p:txBody>
      </p:sp>
      <p:grpSp>
        <p:nvGrpSpPr>
          <p:cNvPr id="126" name="Google Shape;126;p22"/>
          <p:cNvGrpSpPr/>
          <p:nvPr/>
        </p:nvGrpSpPr>
        <p:grpSpPr>
          <a:xfrm>
            <a:off x="760396" y="1360263"/>
            <a:ext cx="7507704" cy="3598307"/>
            <a:chOff x="0" y="307"/>
            <a:chExt cx="7507704" cy="3598307"/>
          </a:xfrm>
        </p:grpSpPr>
        <p:sp>
          <p:nvSpPr>
            <p:cNvPr id="127" name="Google Shape;127;p22"/>
            <p:cNvSpPr/>
            <p:nvPr/>
          </p:nvSpPr>
          <p:spPr>
            <a:xfrm rot="5400000">
              <a:off x="4908071" y="-2155698"/>
              <a:ext cx="394335" cy="4804931"/>
            </a:xfrm>
            <a:prstGeom prst="round2SameRect">
              <a:avLst>
                <a:gd fmla="val 16667" name="adj1"/>
                <a:gd fmla="val 0" name="adj2"/>
              </a:avLst>
            </a:prstGeom>
            <a:solidFill>
              <a:srgbClr val="CAD5E7">
                <a:alpha val="89803"/>
              </a:srgbClr>
            </a:solidFill>
            <a:ln cap="flat" cmpd="sng" w="25400">
              <a:solidFill>
                <a:srgbClr val="CAD5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2"/>
            <p:cNvSpPr txBox="1"/>
            <p:nvPr/>
          </p:nvSpPr>
          <p:spPr>
            <a:xfrm>
              <a:off x="2702773" y="68850"/>
              <a:ext cx="4785681" cy="355835"/>
            </a:xfrm>
            <a:prstGeom prst="rect">
              <a:avLst/>
            </a:prstGeom>
            <a:noFill/>
            <a:ln>
              <a:noFill/>
            </a:ln>
          </p:spPr>
          <p:txBody>
            <a:bodyPr anchorCtr="0" anchor="ctr" bIns="123825" lIns="247650" spcFirstLastPara="1" rIns="247650" wrap="square" tIns="123825">
              <a:noAutofit/>
            </a:bodyPr>
            <a:lstStyle/>
            <a:p>
              <a:pPr indent="-114300" lvl="1" marL="114300" marR="0" rtl="0" algn="l">
                <a:lnSpc>
                  <a:spcPct val="90000"/>
                </a:lnSpc>
                <a:spcBef>
                  <a:spcPts val="0"/>
                </a:spcBef>
                <a:spcAft>
                  <a:spcPts val="0"/>
                </a:spcAft>
                <a:buClr>
                  <a:srgbClr val="4285F4"/>
                </a:buClr>
                <a:buSzPts val="1400"/>
                <a:buFont typeface="Arial"/>
                <a:buChar char="•"/>
              </a:pPr>
              <a:r>
                <a:rPr b="0" i="0" lang="en-US" sz="1400" u="none" cap="none" strike="noStrike">
                  <a:solidFill>
                    <a:srgbClr val="4285F4"/>
                  </a:solidFill>
                  <a:latin typeface="Arial"/>
                  <a:ea typeface="Arial"/>
                  <a:cs typeface="Arial"/>
                  <a:sym typeface="Arial"/>
                </a:rPr>
                <a:t>Application protocols and architectures</a:t>
              </a:r>
              <a:endParaRPr/>
            </a:p>
            <a:p>
              <a:pPr indent="-114300" lvl="1" marL="114300" marR="0" rtl="0" algn="l">
                <a:lnSpc>
                  <a:spcPct val="90000"/>
                </a:lnSpc>
                <a:spcBef>
                  <a:spcPts val="210"/>
                </a:spcBef>
                <a:spcAft>
                  <a:spcPts val="0"/>
                </a:spcAft>
                <a:buClr>
                  <a:srgbClr val="4285F4"/>
                </a:buClr>
                <a:buSzPts val="1400"/>
                <a:buFont typeface="Arial"/>
                <a:buChar char="•"/>
              </a:pPr>
              <a:r>
                <a:rPr b="0" i="0" lang="en-US" sz="1400" u="none" cap="none" strike="noStrike">
                  <a:solidFill>
                    <a:srgbClr val="4285F4"/>
                  </a:solidFill>
                  <a:latin typeface="Arial"/>
                  <a:ea typeface="Arial"/>
                  <a:cs typeface="Arial"/>
                  <a:sym typeface="Arial"/>
                </a:rPr>
                <a:t>Real-time (communication) and non-real-time</a:t>
              </a:r>
              <a:endParaRPr/>
            </a:p>
          </p:txBody>
        </p:sp>
        <p:sp>
          <p:nvSpPr>
            <p:cNvPr id="129" name="Google Shape;129;p22"/>
            <p:cNvSpPr/>
            <p:nvPr/>
          </p:nvSpPr>
          <p:spPr>
            <a:xfrm>
              <a:off x="0" y="307"/>
              <a:ext cx="2702773" cy="492918"/>
            </a:xfrm>
            <a:prstGeom prst="roundRect">
              <a:avLst>
                <a:gd fmla="val 16667" name="adj"/>
              </a:avLst>
            </a:prstGeom>
            <a:noFill/>
            <a:ln cap="flat" cmpd="sng" w="25400">
              <a:solidFill>
                <a:srgbClr val="4185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2"/>
            <p:cNvSpPr txBox="1"/>
            <p:nvPr/>
          </p:nvSpPr>
          <p:spPr>
            <a:xfrm>
              <a:off x="24062" y="24369"/>
              <a:ext cx="2654649" cy="444794"/>
            </a:xfrm>
            <a:prstGeom prst="rect">
              <a:avLst/>
            </a:prstGeom>
            <a:noFill/>
            <a:ln>
              <a:noFill/>
            </a:ln>
          </p:spPr>
          <p:txBody>
            <a:bodyPr anchorCtr="0" anchor="ctr" bIns="30475" lIns="60950" spcFirstLastPara="1" rIns="60950" wrap="square" tIns="30475">
              <a:noAutofit/>
            </a:bodyPr>
            <a:lstStyle/>
            <a:p>
              <a:pPr indent="0" lvl="0" marL="0" marR="0" rtl="0" algn="ctr">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Applications and Real-Time (ART)</a:t>
              </a:r>
              <a:endParaRPr/>
            </a:p>
          </p:txBody>
        </p:sp>
        <p:sp>
          <p:nvSpPr>
            <p:cNvPr id="131" name="Google Shape;131;p22"/>
            <p:cNvSpPr/>
            <p:nvPr/>
          </p:nvSpPr>
          <p:spPr>
            <a:xfrm rot="5400000">
              <a:off x="4908071" y="-1638133"/>
              <a:ext cx="394335" cy="4804931"/>
            </a:xfrm>
            <a:prstGeom prst="round2SameRect">
              <a:avLst>
                <a:gd fmla="val 16667" name="adj1"/>
                <a:gd fmla="val 0" name="adj2"/>
              </a:avLst>
            </a:prstGeom>
            <a:solidFill>
              <a:srgbClr val="CAD5E7">
                <a:alpha val="89803"/>
              </a:srgbClr>
            </a:solidFill>
            <a:ln cap="flat" cmpd="sng" w="25400">
              <a:solidFill>
                <a:srgbClr val="CAD5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2"/>
            <p:cNvSpPr txBox="1"/>
            <p:nvPr/>
          </p:nvSpPr>
          <p:spPr>
            <a:xfrm>
              <a:off x="2702773" y="586415"/>
              <a:ext cx="4785681" cy="355835"/>
            </a:xfrm>
            <a:prstGeom prst="rect">
              <a:avLst/>
            </a:prstGeom>
            <a:noFill/>
            <a:ln>
              <a:noFill/>
            </a:ln>
          </p:spPr>
          <p:txBody>
            <a:bodyPr anchorCtr="0" anchor="ctr" bIns="123825" lIns="247650" spcFirstLastPara="1" rIns="247650" wrap="square" tIns="123825">
              <a:noAutofit/>
            </a:bodyPr>
            <a:lstStyle/>
            <a:p>
              <a:pPr indent="-114300" lvl="1" marL="114300" marR="0" rtl="0" algn="l">
                <a:lnSpc>
                  <a:spcPct val="90000"/>
                </a:lnSpc>
                <a:spcBef>
                  <a:spcPts val="0"/>
                </a:spcBef>
                <a:spcAft>
                  <a:spcPts val="0"/>
                </a:spcAft>
                <a:buClr>
                  <a:srgbClr val="4285F4"/>
                </a:buClr>
                <a:buSzPts val="1400"/>
                <a:buFont typeface="Arial"/>
                <a:buChar char="•"/>
              </a:pPr>
              <a:r>
                <a:rPr b="0" i="0" lang="en-US" sz="1400" u="none" cap="none" strike="noStrike">
                  <a:solidFill>
                    <a:srgbClr val="4285F4"/>
                  </a:solidFill>
                  <a:latin typeface="Arial"/>
                  <a:ea typeface="Arial"/>
                  <a:cs typeface="Arial"/>
                  <a:sym typeface="Arial"/>
                </a:rPr>
                <a:t>Mechanisms related to data transport on the Internet</a:t>
              </a:r>
              <a:r>
                <a:rPr lang="en-US"/>
                <a:t> - </a:t>
              </a:r>
              <a:r>
                <a:rPr b="0" i="0" lang="en-US" sz="1400" u="none" cap="none" strike="noStrike">
                  <a:solidFill>
                    <a:srgbClr val="4285F4"/>
                  </a:solidFill>
                  <a:latin typeface="Arial"/>
                  <a:ea typeface="Arial"/>
                  <a:cs typeface="Arial"/>
                  <a:sym typeface="Arial"/>
                </a:rPr>
                <a:t>Includes congestion control</a:t>
              </a:r>
              <a:endParaRPr/>
            </a:p>
          </p:txBody>
        </p:sp>
        <p:sp>
          <p:nvSpPr>
            <p:cNvPr id="133" name="Google Shape;133;p22"/>
            <p:cNvSpPr/>
            <p:nvPr/>
          </p:nvSpPr>
          <p:spPr>
            <a:xfrm>
              <a:off x="0" y="517872"/>
              <a:ext cx="2702773" cy="492918"/>
            </a:xfrm>
            <a:prstGeom prst="roundRect">
              <a:avLst>
                <a:gd fmla="val 16667" name="adj"/>
              </a:avLst>
            </a:prstGeom>
            <a:noFill/>
            <a:ln cap="flat" cmpd="sng" w="25400">
              <a:solidFill>
                <a:srgbClr val="4185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2"/>
            <p:cNvSpPr txBox="1"/>
            <p:nvPr/>
          </p:nvSpPr>
          <p:spPr>
            <a:xfrm>
              <a:off x="24062" y="541934"/>
              <a:ext cx="2654649" cy="444794"/>
            </a:xfrm>
            <a:prstGeom prst="rect">
              <a:avLst/>
            </a:prstGeom>
            <a:noFill/>
            <a:ln>
              <a:noFill/>
            </a:ln>
          </p:spPr>
          <p:txBody>
            <a:bodyPr anchorCtr="0" anchor="ctr" bIns="30475" lIns="60950" spcFirstLastPara="1" rIns="60950" wrap="square" tIns="30475">
              <a:noAutofit/>
            </a:bodyPr>
            <a:lstStyle/>
            <a:p>
              <a:pPr indent="0" lvl="0" marL="0" marR="0" rtl="0" algn="ctr">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Transport (TSV)</a:t>
              </a:r>
              <a:endParaRPr/>
            </a:p>
          </p:txBody>
        </p:sp>
        <p:sp>
          <p:nvSpPr>
            <p:cNvPr id="135" name="Google Shape;135;p22"/>
            <p:cNvSpPr/>
            <p:nvPr/>
          </p:nvSpPr>
          <p:spPr>
            <a:xfrm rot="5400000">
              <a:off x="4908071" y="-1120568"/>
              <a:ext cx="394335" cy="4804931"/>
            </a:xfrm>
            <a:prstGeom prst="round2SameRect">
              <a:avLst>
                <a:gd fmla="val 16667" name="adj1"/>
                <a:gd fmla="val 0" name="adj2"/>
              </a:avLst>
            </a:prstGeom>
            <a:solidFill>
              <a:srgbClr val="CAD5E7">
                <a:alpha val="89803"/>
              </a:srgbClr>
            </a:solidFill>
            <a:ln cap="flat" cmpd="sng" w="25400">
              <a:solidFill>
                <a:srgbClr val="CAD5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2"/>
            <p:cNvSpPr txBox="1"/>
            <p:nvPr/>
          </p:nvSpPr>
          <p:spPr>
            <a:xfrm>
              <a:off x="2702773" y="1103980"/>
              <a:ext cx="4785681" cy="355835"/>
            </a:xfrm>
            <a:prstGeom prst="rect">
              <a:avLst/>
            </a:prstGeom>
            <a:noFill/>
            <a:ln>
              <a:noFill/>
            </a:ln>
          </p:spPr>
          <p:txBody>
            <a:bodyPr anchorCtr="0" anchor="ctr" bIns="123825" lIns="247650" spcFirstLastPara="1" rIns="247650" wrap="square" tIns="123825">
              <a:noAutofit/>
            </a:bodyPr>
            <a:lstStyle/>
            <a:p>
              <a:pPr indent="-114300" lvl="1" marL="114300" marR="0" rtl="0" algn="l">
                <a:lnSpc>
                  <a:spcPct val="90000"/>
                </a:lnSpc>
                <a:spcBef>
                  <a:spcPts val="0"/>
                </a:spcBef>
                <a:spcAft>
                  <a:spcPts val="0"/>
                </a:spcAft>
                <a:buClr>
                  <a:srgbClr val="4285F4"/>
                </a:buClr>
                <a:buSzPts val="1400"/>
                <a:buFont typeface="Arial"/>
                <a:buChar char="•"/>
              </a:pPr>
              <a:r>
                <a:rPr b="0" i="0" lang="en-US" sz="1400" u="none" cap="none" strike="noStrike">
                  <a:solidFill>
                    <a:srgbClr val="4285F4"/>
                  </a:solidFill>
                  <a:latin typeface="Arial"/>
                  <a:ea typeface="Arial"/>
                  <a:cs typeface="Arial"/>
                  <a:sym typeface="Arial"/>
                </a:rPr>
                <a:t>Routing and signaling protocols</a:t>
              </a:r>
              <a:endParaRPr/>
            </a:p>
          </p:txBody>
        </p:sp>
        <p:sp>
          <p:nvSpPr>
            <p:cNvPr id="137" name="Google Shape;137;p22"/>
            <p:cNvSpPr/>
            <p:nvPr/>
          </p:nvSpPr>
          <p:spPr>
            <a:xfrm>
              <a:off x="0" y="1035437"/>
              <a:ext cx="2702773" cy="492918"/>
            </a:xfrm>
            <a:prstGeom prst="roundRect">
              <a:avLst>
                <a:gd fmla="val 16667" name="adj"/>
              </a:avLst>
            </a:prstGeom>
            <a:noFill/>
            <a:ln cap="flat" cmpd="sng" w="25400">
              <a:solidFill>
                <a:srgbClr val="4185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2"/>
            <p:cNvSpPr txBox="1"/>
            <p:nvPr/>
          </p:nvSpPr>
          <p:spPr>
            <a:xfrm>
              <a:off x="24062" y="1059499"/>
              <a:ext cx="2654649" cy="444794"/>
            </a:xfrm>
            <a:prstGeom prst="rect">
              <a:avLst/>
            </a:prstGeom>
            <a:noFill/>
            <a:ln>
              <a:noFill/>
            </a:ln>
          </p:spPr>
          <p:txBody>
            <a:bodyPr anchorCtr="0" anchor="ctr" bIns="30475" lIns="60950" spcFirstLastPara="1" rIns="60950" wrap="square" tIns="30475">
              <a:noAutofit/>
            </a:bodyPr>
            <a:lstStyle/>
            <a:p>
              <a:pPr indent="0" lvl="0" marL="0" marR="0" rtl="0" algn="ctr">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Routing (RTG)</a:t>
              </a:r>
              <a:endParaRPr/>
            </a:p>
          </p:txBody>
        </p:sp>
        <p:sp>
          <p:nvSpPr>
            <p:cNvPr id="139" name="Google Shape;139;p22"/>
            <p:cNvSpPr/>
            <p:nvPr/>
          </p:nvSpPr>
          <p:spPr>
            <a:xfrm rot="5400000">
              <a:off x="4908071" y="-603004"/>
              <a:ext cx="394335" cy="4804931"/>
            </a:xfrm>
            <a:prstGeom prst="round2SameRect">
              <a:avLst>
                <a:gd fmla="val 16667" name="adj1"/>
                <a:gd fmla="val 0" name="adj2"/>
              </a:avLst>
            </a:prstGeom>
            <a:solidFill>
              <a:srgbClr val="CAD5E7">
                <a:alpha val="89803"/>
              </a:srgbClr>
            </a:solidFill>
            <a:ln cap="flat" cmpd="sng" w="25400">
              <a:solidFill>
                <a:srgbClr val="CAD5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2"/>
            <p:cNvSpPr txBox="1"/>
            <p:nvPr/>
          </p:nvSpPr>
          <p:spPr>
            <a:xfrm>
              <a:off x="2702773" y="1621544"/>
              <a:ext cx="4785681" cy="355835"/>
            </a:xfrm>
            <a:prstGeom prst="rect">
              <a:avLst/>
            </a:prstGeom>
            <a:noFill/>
            <a:ln>
              <a:noFill/>
            </a:ln>
          </p:spPr>
          <p:txBody>
            <a:bodyPr anchorCtr="0" anchor="ctr" bIns="123825" lIns="247650" spcFirstLastPara="1" rIns="247650" wrap="square" tIns="123825">
              <a:noAutofit/>
            </a:bodyPr>
            <a:lstStyle/>
            <a:p>
              <a:pPr indent="-114300" lvl="1" marL="114300" marR="0" rtl="0" algn="l">
                <a:lnSpc>
                  <a:spcPct val="90000"/>
                </a:lnSpc>
                <a:spcBef>
                  <a:spcPts val="0"/>
                </a:spcBef>
                <a:spcAft>
                  <a:spcPts val="0"/>
                </a:spcAft>
                <a:buClr>
                  <a:srgbClr val="4285F4"/>
                </a:buClr>
                <a:buSzPts val="1400"/>
                <a:buFont typeface="Arial"/>
                <a:buChar char="•"/>
              </a:pPr>
              <a:r>
                <a:rPr b="0" i="0" lang="en-US" sz="1400" u="none" cap="none" strike="noStrike">
                  <a:solidFill>
                    <a:srgbClr val="4285F4"/>
                  </a:solidFill>
                  <a:latin typeface="Arial"/>
                  <a:ea typeface="Arial"/>
                  <a:cs typeface="Arial"/>
                  <a:sym typeface="Arial"/>
                </a:rPr>
                <a:t>IPv4/IPv6, DNS, DHCP, mobility</a:t>
              </a:r>
              <a:endParaRPr/>
            </a:p>
          </p:txBody>
        </p:sp>
        <p:sp>
          <p:nvSpPr>
            <p:cNvPr id="141" name="Google Shape;141;p22"/>
            <p:cNvSpPr/>
            <p:nvPr/>
          </p:nvSpPr>
          <p:spPr>
            <a:xfrm>
              <a:off x="0" y="1553002"/>
              <a:ext cx="2702773" cy="492918"/>
            </a:xfrm>
            <a:prstGeom prst="roundRect">
              <a:avLst>
                <a:gd fmla="val 16667" name="adj"/>
              </a:avLst>
            </a:prstGeom>
            <a:noFill/>
            <a:ln cap="flat" cmpd="sng" w="25400">
              <a:solidFill>
                <a:srgbClr val="4185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2"/>
            <p:cNvSpPr txBox="1"/>
            <p:nvPr/>
          </p:nvSpPr>
          <p:spPr>
            <a:xfrm>
              <a:off x="24062" y="1577064"/>
              <a:ext cx="2654649" cy="444794"/>
            </a:xfrm>
            <a:prstGeom prst="rect">
              <a:avLst/>
            </a:prstGeom>
            <a:noFill/>
            <a:ln>
              <a:noFill/>
            </a:ln>
          </p:spPr>
          <p:txBody>
            <a:bodyPr anchorCtr="0" anchor="ctr" bIns="30475" lIns="60950" spcFirstLastPara="1" rIns="60950" wrap="square" tIns="30475">
              <a:noAutofit/>
            </a:bodyPr>
            <a:lstStyle/>
            <a:p>
              <a:pPr indent="0" lvl="0" marL="0" marR="0" rtl="0" algn="ctr">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Internet (INT)</a:t>
              </a:r>
              <a:endParaRPr/>
            </a:p>
          </p:txBody>
        </p:sp>
        <p:sp>
          <p:nvSpPr>
            <p:cNvPr id="143" name="Google Shape;143;p22"/>
            <p:cNvSpPr/>
            <p:nvPr/>
          </p:nvSpPr>
          <p:spPr>
            <a:xfrm rot="5400000">
              <a:off x="4908071" y="-85439"/>
              <a:ext cx="394335" cy="4804931"/>
            </a:xfrm>
            <a:prstGeom prst="round2SameRect">
              <a:avLst>
                <a:gd fmla="val 16667" name="adj1"/>
                <a:gd fmla="val 0" name="adj2"/>
              </a:avLst>
            </a:prstGeom>
            <a:solidFill>
              <a:srgbClr val="CAD5E7">
                <a:alpha val="89803"/>
              </a:srgbClr>
            </a:solidFill>
            <a:ln cap="flat" cmpd="sng" w="25400">
              <a:solidFill>
                <a:srgbClr val="CAD5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2"/>
            <p:cNvSpPr txBox="1"/>
            <p:nvPr/>
          </p:nvSpPr>
          <p:spPr>
            <a:xfrm>
              <a:off x="2702773" y="2139109"/>
              <a:ext cx="4785681" cy="355835"/>
            </a:xfrm>
            <a:prstGeom prst="rect">
              <a:avLst/>
            </a:prstGeom>
            <a:noFill/>
            <a:ln>
              <a:noFill/>
            </a:ln>
          </p:spPr>
          <p:txBody>
            <a:bodyPr anchorCtr="0" anchor="ctr" bIns="123825" lIns="247650" spcFirstLastPara="1" rIns="247650" wrap="square" tIns="123825">
              <a:noAutofit/>
            </a:bodyPr>
            <a:lstStyle/>
            <a:p>
              <a:pPr indent="-114300" lvl="1" marL="114300" marR="0" rtl="0" algn="l">
                <a:lnSpc>
                  <a:spcPct val="90000"/>
                </a:lnSpc>
                <a:spcBef>
                  <a:spcPts val="0"/>
                </a:spcBef>
                <a:spcAft>
                  <a:spcPts val="0"/>
                </a:spcAft>
                <a:buClr>
                  <a:srgbClr val="4285F4"/>
                </a:buClr>
                <a:buSzPts val="1400"/>
                <a:buFont typeface="Arial"/>
                <a:buChar char="•"/>
              </a:pPr>
              <a:r>
                <a:rPr b="0" i="0" lang="en-US" sz="1400" u="none" cap="none" strike="noStrike">
                  <a:solidFill>
                    <a:srgbClr val="4285F4"/>
                  </a:solidFill>
                  <a:latin typeface="Arial"/>
                  <a:ea typeface="Arial"/>
                  <a:cs typeface="Arial"/>
                  <a:sym typeface="Arial"/>
                </a:rPr>
                <a:t>Network management</a:t>
              </a:r>
              <a:endParaRPr/>
            </a:p>
            <a:p>
              <a:pPr indent="-114300" lvl="1" marL="114300" marR="0" rtl="0" algn="l">
                <a:lnSpc>
                  <a:spcPct val="90000"/>
                </a:lnSpc>
                <a:spcBef>
                  <a:spcPts val="210"/>
                </a:spcBef>
                <a:spcAft>
                  <a:spcPts val="0"/>
                </a:spcAft>
                <a:buClr>
                  <a:srgbClr val="4285F4"/>
                </a:buClr>
                <a:buSzPts val="1400"/>
                <a:buFont typeface="Arial"/>
                <a:buChar char="•"/>
              </a:pPr>
              <a:r>
                <a:rPr b="0" i="0" lang="en-US" sz="1400" u="none" cap="none" strike="noStrike">
                  <a:solidFill>
                    <a:srgbClr val="4285F4"/>
                  </a:solidFill>
                  <a:latin typeface="Arial"/>
                  <a:ea typeface="Arial"/>
                  <a:cs typeface="Arial"/>
                  <a:sym typeface="Arial"/>
                </a:rPr>
                <a:t>Operations: IPv6, DNS, security, routing</a:t>
              </a:r>
              <a:endParaRPr/>
            </a:p>
          </p:txBody>
        </p:sp>
        <p:sp>
          <p:nvSpPr>
            <p:cNvPr id="145" name="Google Shape;145;p22"/>
            <p:cNvSpPr/>
            <p:nvPr/>
          </p:nvSpPr>
          <p:spPr>
            <a:xfrm>
              <a:off x="0" y="2070566"/>
              <a:ext cx="2702773" cy="492918"/>
            </a:xfrm>
            <a:prstGeom prst="roundRect">
              <a:avLst>
                <a:gd fmla="val 16667" name="adj"/>
              </a:avLst>
            </a:prstGeom>
            <a:noFill/>
            <a:ln cap="flat" cmpd="sng" w="25400">
              <a:solidFill>
                <a:srgbClr val="4185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2"/>
            <p:cNvSpPr txBox="1"/>
            <p:nvPr/>
          </p:nvSpPr>
          <p:spPr>
            <a:xfrm>
              <a:off x="24062" y="2094628"/>
              <a:ext cx="2654649" cy="444794"/>
            </a:xfrm>
            <a:prstGeom prst="rect">
              <a:avLst/>
            </a:prstGeom>
            <a:noFill/>
            <a:ln>
              <a:noFill/>
            </a:ln>
          </p:spPr>
          <p:txBody>
            <a:bodyPr anchorCtr="0" anchor="ctr" bIns="30475" lIns="60950" spcFirstLastPara="1" rIns="60950" wrap="square" tIns="30475">
              <a:noAutofit/>
            </a:bodyPr>
            <a:lstStyle/>
            <a:p>
              <a:pPr indent="0" lvl="0" marL="0" marR="0" rtl="0" algn="ctr">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Operations and Management (OPS)</a:t>
              </a:r>
              <a:endParaRPr/>
            </a:p>
          </p:txBody>
        </p:sp>
        <p:sp>
          <p:nvSpPr>
            <p:cNvPr id="147" name="Google Shape;147;p22"/>
            <p:cNvSpPr/>
            <p:nvPr/>
          </p:nvSpPr>
          <p:spPr>
            <a:xfrm rot="5400000">
              <a:off x="4908071" y="432125"/>
              <a:ext cx="394335" cy="4804931"/>
            </a:xfrm>
            <a:prstGeom prst="round2SameRect">
              <a:avLst>
                <a:gd fmla="val 16667" name="adj1"/>
                <a:gd fmla="val 0" name="adj2"/>
              </a:avLst>
            </a:prstGeom>
            <a:solidFill>
              <a:srgbClr val="CAD5E7">
                <a:alpha val="89803"/>
              </a:srgbClr>
            </a:solidFill>
            <a:ln cap="flat" cmpd="sng" w="25400">
              <a:solidFill>
                <a:srgbClr val="CAD5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2"/>
            <p:cNvSpPr txBox="1"/>
            <p:nvPr/>
          </p:nvSpPr>
          <p:spPr>
            <a:xfrm>
              <a:off x="2702773" y="2656673"/>
              <a:ext cx="4785681" cy="355835"/>
            </a:xfrm>
            <a:prstGeom prst="rect">
              <a:avLst/>
            </a:prstGeom>
            <a:noFill/>
            <a:ln>
              <a:noFill/>
            </a:ln>
          </p:spPr>
          <p:txBody>
            <a:bodyPr anchorCtr="0" anchor="ctr" bIns="123825" lIns="247650" spcFirstLastPara="1" rIns="247650" wrap="square" tIns="123825">
              <a:noAutofit/>
            </a:bodyPr>
            <a:lstStyle/>
            <a:p>
              <a:pPr indent="-114300" lvl="1" marL="114300" marR="0" rtl="0" algn="l">
                <a:lnSpc>
                  <a:spcPct val="90000"/>
                </a:lnSpc>
                <a:spcBef>
                  <a:spcPts val="0"/>
                </a:spcBef>
                <a:spcAft>
                  <a:spcPts val="0"/>
                </a:spcAft>
                <a:buClr>
                  <a:srgbClr val="4285F4"/>
                </a:buClr>
                <a:buSzPts val="1400"/>
                <a:buFont typeface="Arial"/>
                <a:buChar char="•"/>
              </a:pPr>
              <a:r>
                <a:rPr b="0" i="0" lang="en-US" sz="1400" u="none" cap="none" strike="noStrike">
                  <a:solidFill>
                    <a:srgbClr val="4285F4"/>
                  </a:solidFill>
                  <a:latin typeface="Arial"/>
                  <a:ea typeface="Arial"/>
                  <a:cs typeface="Arial"/>
                  <a:sym typeface="Arial"/>
                </a:rPr>
                <a:t>Security protocols and mechanisms</a:t>
              </a:r>
              <a:endParaRPr/>
            </a:p>
          </p:txBody>
        </p:sp>
        <p:sp>
          <p:nvSpPr>
            <p:cNvPr id="149" name="Google Shape;149;p22"/>
            <p:cNvSpPr/>
            <p:nvPr/>
          </p:nvSpPr>
          <p:spPr>
            <a:xfrm>
              <a:off x="0" y="2588131"/>
              <a:ext cx="2702773" cy="492918"/>
            </a:xfrm>
            <a:prstGeom prst="roundRect">
              <a:avLst>
                <a:gd fmla="val 16667" name="adj"/>
              </a:avLst>
            </a:prstGeom>
            <a:noFill/>
            <a:ln cap="flat" cmpd="sng" w="25400">
              <a:solidFill>
                <a:srgbClr val="4185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2"/>
            <p:cNvSpPr txBox="1"/>
            <p:nvPr/>
          </p:nvSpPr>
          <p:spPr>
            <a:xfrm>
              <a:off x="24062" y="2612193"/>
              <a:ext cx="2654649" cy="444794"/>
            </a:xfrm>
            <a:prstGeom prst="rect">
              <a:avLst/>
            </a:prstGeom>
            <a:noFill/>
            <a:ln>
              <a:noFill/>
            </a:ln>
          </p:spPr>
          <p:txBody>
            <a:bodyPr anchorCtr="0" anchor="ctr" bIns="30475" lIns="60950" spcFirstLastPara="1" rIns="60950" wrap="square" tIns="30475">
              <a:noAutofit/>
            </a:bodyPr>
            <a:lstStyle/>
            <a:p>
              <a:pPr indent="0" lvl="0" marL="0" marR="0" rtl="0" algn="ctr">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Security (SEC)</a:t>
              </a:r>
              <a:endParaRPr/>
            </a:p>
          </p:txBody>
        </p:sp>
        <p:sp>
          <p:nvSpPr>
            <p:cNvPr id="151" name="Google Shape;151;p22"/>
            <p:cNvSpPr/>
            <p:nvPr/>
          </p:nvSpPr>
          <p:spPr>
            <a:xfrm rot="5400000">
              <a:off x="4908071" y="949690"/>
              <a:ext cx="394335" cy="4804931"/>
            </a:xfrm>
            <a:prstGeom prst="round2SameRect">
              <a:avLst>
                <a:gd fmla="val 16667" name="adj1"/>
                <a:gd fmla="val 0" name="adj2"/>
              </a:avLst>
            </a:prstGeom>
            <a:solidFill>
              <a:srgbClr val="CAD5E7">
                <a:alpha val="89803"/>
              </a:srgbClr>
            </a:solidFill>
            <a:ln cap="flat" cmpd="sng" w="25400">
              <a:solidFill>
                <a:srgbClr val="CAD5E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2"/>
            <p:cNvSpPr txBox="1"/>
            <p:nvPr/>
          </p:nvSpPr>
          <p:spPr>
            <a:xfrm>
              <a:off x="2702773" y="3174238"/>
              <a:ext cx="4785681" cy="355835"/>
            </a:xfrm>
            <a:prstGeom prst="rect">
              <a:avLst/>
            </a:prstGeom>
            <a:noFill/>
            <a:ln>
              <a:noFill/>
            </a:ln>
          </p:spPr>
          <p:txBody>
            <a:bodyPr anchorCtr="0" anchor="ctr" bIns="123825" lIns="247650" spcFirstLastPara="1" rIns="247650" wrap="square" tIns="123825">
              <a:noAutofit/>
            </a:bodyPr>
            <a:lstStyle/>
            <a:p>
              <a:pPr indent="-114300" lvl="1" marL="114300" marR="0" rtl="0" algn="l">
                <a:lnSpc>
                  <a:spcPct val="90000"/>
                </a:lnSpc>
                <a:spcBef>
                  <a:spcPts val="0"/>
                </a:spcBef>
                <a:spcAft>
                  <a:spcPts val="0"/>
                </a:spcAft>
                <a:buClr>
                  <a:srgbClr val="4285F4"/>
                </a:buClr>
                <a:buSzPts val="1400"/>
                <a:buFont typeface="Arial"/>
                <a:buChar char="•"/>
              </a:pPr>
              <a:r>
                <a:rPr b="0" i="0" lang="en-US" sz="1400" u="none" cap="none" strike="noStrike">
                  <a:solidFill>
                    <a:srgbClr val="4285F4"/>
                  </a:solidFill>
                  <a:latin typeface="Arial"/>
                  <a:ea typeface="Arial"/>
                  <a:cs typeface="Arial"/>
                  <a:sym typeface="Arial"/>
                </a:rPr>
                <a:t>Activities focused on supporting and updating IETF processes</a:t>
              </a:r>
              <a:endParaRPr/>
            </a:p>
          </p:txBody>
        </p:sp>
        <p:sp>
          <p:nvSpPr>
            <p:cNvPr id="153" name="Google Shape;153;p22"/>
            <p:cNvSpPr/>
            <p:nvPr/>
          </p:nvSpPr>
          <p:spPr>
            <a:xfrm>
              <a:off x="0" y="3105696"/>
              <a:ext cx="2702773" cy="492918"/>
            </a:xfrm>
            <a:prstGeom prst="roundRect">
              <a:avLst>
                <a:gd fmla="val 16667" name="adj"/>
              </a:avLst>
            </a:prstGeom>
            <a:noFill/>
            <a:ln cap="flat" cmpd="sng" w="25400">
              <a:solidFill>
                <a:srgbClr val="4185F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2"/>
            <p:cNvSpPr txBox="1"/>
            <p:nvPr/>
          </p:nvSpPr>
          <p:spPr>
            <a:xfrm>
              <a:off x="24062" y="3129758"/>
              <a:ext cx="2654649" cy="444794"/>
            </a:xfrm>
            <a:prstGeom prst="rect">
              <a:avLst/>
            </a:prstGeom>
            <a:noFill/>
            <a:ln>
              <a:noFill/>
            </a:ln>
          </p:spPr>
          <p:txBody>
            <a:bodyPr anchorCtr="0" anchor="ctr" bIns="30475" lIns="60950" spcFirstLastPara="1" rIns="60950" wrap="square" tIns="30475">
              <a:noAutofit/>
            </a:bodyPr>
            <a:lstStyle/>
            <a:p>
              <a:pPr indent="0" lvl="0" marL="0" marR="0" rtl="0" algn="ctr">
                <a:lnSpc>
                  <a:spcPct val="9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General (GEN)</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3"/>
          <p:cNvSpPr txBox="1"/>
          <p:nvPr>
            <p:ph type="title"/>
          </p:nvPr>
        </p:nvSpPr>
        <p:spPr>
          <a:xfrm>
            <a:off x="471900" y="218223"/>
            <a:ext cx="8222100" cy="1288203"/>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FFFFFF"/>
              </a:buClr>
              <a:buSzPts val="3600"/>
              <a:buFont typeface="Open Sans"/>
              <a:buNone/>
            </a:pPr>
            <a:r>
              <a:rPr b="0" i="0" lang="en-US" sz="3600" u="none" cap="none" strike="noStrike">
                <a:solidFill>
                  <a:srgbClr val="FFFFFF"/>
                </a:solidFill>
                <a:latin typeface="Open Sans"/>
                <a:ea typeface="Open Sans"/>
                <a:cs typeface="Open Sans"/>
                <a:sym typeface="Open Sans"/>
              </a:rPr>
              <a:t>The IETF and Consensus</a:t>
            </a:r>
            <a:endParaRPr/>
          </a:p>
        </p:txBody>
      </p:sp>
      <p:sp>
        <p:nvSpPr>
          <p:cNvPr id="160" name="Google Shape;160;p23"/>
          <p:cNvSpPr txBox="1"/>
          <p:nvPr>
            <p:ph idx="1" type="body"/>
          </p:nvPr>
        </p:nvSpPr>
        <p:spPr>
          <a:xfrm>
            <a:off x="471900" y="1752600"/>
            <a:ext cx="8222099" cy="3293678"/>
          </a:xfrm>
          <a:prstGeom prst="rect">
            <a:avLst/>
          </a:prstGeom>
          <a:noFill/>
          <a:ln>
            <a:noFill/>
          </a:ln>
        </p:spPr>
        <p:txBody>
          <a:bodyPr anchorCtr="0" anchor="t" bIns="91400" lIns="91400" spcFirstLastPara="1" rIns="91400" wrap="square" tIns="91400">
            <a:noAutofit/>
          </a:bodyPr>
          <a:lstStyle/>
          <a:p>
            <a:pPr indent="-342900" lvl="0" marL="342900" marR="0" rtl="0" algn="l">
              <a:lnSpc>
                <a:spcPct val="110000"/>
              </a:lnSpc>
              <a:spcBef>
                <a:spcPts val="0"/>
              </a:spcBef>
              <a:spcAft>
                <a:spcPts val="0"/>
              </a:spcAft>
              <a:buClr>
                <a:srgbClr val="000000"/>
              </a:buClr>
              <a:buSzPts val="1667"/>
              <a:buFont typeface="Montserrat"/>
              <a:buChar char="●"/>
            </a:pPr>
            <a:r>
              <a:rPr b="0" i="0" lang="en-US" sz="1667" u="none" cap="none" strike="noStrike">
                <a:solidFill>
                  <a:srgbClr val="000000"/>
                </a:solidFill>
                <a:latin typeface="Montserrat"/>
                <a:ea typeface="Montserrat"/>
                <a:cs typeface="Montserrat"/>
                <a:sym typeface="Montserrat"/>
              </a:rPr>
              <a:t>IETF mantra:</a:t>
            </a:r>
            <a:endParaRPr/>
          </a:p>
          <a:p>
            <a:pPr indent="-342900" lvl="2" marL="800100" marR="0" rtl="0" algn="l">
              <a:lnSpc>
                <a:spcPct val="110000"/>
              </a:lnSpc>
              <a:spcBef>
                <a:spcPts val="0"/>
              </a:spcBef>
              <a:spcAft>
                <a:spcPts val="0"/>
              </a:spcAft>
              <a:buClr>
                <a:srgbClr val="000000"/>
              </a:buClr>
              <a:buSzPts val="1667"/>
              <a:buFont typeface="Montserrat"/>
              <a:buChar char="●"/>
            </a:pPr>
            <a:r>
              <a:rPr b="0" i="0" lang="en-US" sz="1667" u="none" cap="none" strike="noStrike">
                <a:solidFill>
                  <a:srgbClr val="000000"/>
                </a:solidFill>
                <a:latin typeface="Montserrat"/>
                <a:ea typeface="Montserrat"/>
                <a:cs typeface="Montserrat"/>
                <a:sym typeface="Montserrat"/>
              </a:rPr>
              <a:t>“We reject kings, presidents and voting. We believe in rough consensus and running code.” </a:t>
            </a:r>
            <a:endParaRPr b="0" i="0" sz="1665" u="none" cap="none" strike="noStrike">
              <a:solidFill>
                <a:srgbClr val="000000"/>
              </a:solidFill>
              <a:latin typeface="Montserrat"/>
              <a:ea typeface="Montserrat"/>
              <a:cs typeface="Montserrat"/>
              <a:sym typeface="Montserrat"/>
            </a:endParaRPr>
          </a:p>
          <a:p>
            <a:pPr indent="-342900" lvl="0" marL="342900" marR="0" rtl="0" algn="l">
              <a:lnSpc>
                <a:spcPct val="110000"/>
              </a:lnSpc>
              <a:spcBef>
                <a:spcPts val="0"/>
              </a:spcBef>
              <a:spcAft>
                <a:spcPts val="0"/>
              </a:spcAft>
              <a:buClr>
                <a:srgbClr val="000000"/>
              </a:buClr>
              <a:buSzPts val="1667"/>
              <a:buFont typeface="Montserrat"/>
              <a:buChar char="●"/>
            </a:pPr>
            <a:r>
              <a:rPr b="0" i="0" lang="en-US" sz="1667" u="none" cap="none" strike="noStrike">
                <a:solidFill>
                  <a:srgbClr val="000000"/>
                </a:solidFill>
                <a:latin typeface="Montserrat"/>
                <a:ea typeface="Montserrat"/>
                <a:cs typeface="Montserrat"/>
                <a:sym typeface="Montserrat"/>
              </a:rPr>
              <a:t>Rough consensus is achieved when all issues are addressed, but not necessarily accommodated</a:t>
            </a:r>
            <a:endParaRPr b="0" i="0" sz="1665" u="none" cap="none" strike="noStrike">
              <a:solidFill>
                <a:srgbClr val="000000"/>
              </a:solidFill>
              <a:latin typeface="Montserrat"/>
              <a:ea typeface="Montserrat"/>
              <a:cs typeface="Montserrat"/>
              <a:sym typeface="Montserrat"/>
            </a:endParaRPr>
          </a:p>
          <a:p>
            <a:pPr indent="-342900" lvl="1" marL="342900" marR="0" rtl="0" algn="l">
              <a:lnSpc>
                <a:spcPct val="110000"/>
              </a:lnSpc>
              <a:spcBef>
                <a:spcPts val="0"/>
              </a:spcBef>
              <a:spcAft>
                <a:spcPts val="0"/>
              </a:spcAft>
              <a:buClr>
                <a:srgbClr val="000000"/>
              </a:buClr>
              <a:buSzPts val="1667"/>
              <a:buFont typeface="Montserrat"/>
              <a:buChar char="●"/>
            </a:pPr>
            <a:r>
              <a:rPr b="0" i="0" lang="en-US" sz="1667" u="none" cap="none" strike="noStrike">
                <a:solidFill>
                  <a:srgbClr val="000000"/>
                </a:solidFill>
                <a:latin typeface="Montserrat"/>
                <a:ea typeface="Montserrat"/>
                <a:cs typeface="Montserrat"/>
                <a:sym typeface="Montserrat"/>
              </a:rPr>
              <a:t>Dissenting opinions are heard, but are not controlling</a:t>
            </a:r>
            <a:endParaRPr/>
          </a:p>
          <a:p>
            <a:pPr indent="-342900" lvl="0" marL="342900" marR="0" rtl="0" algn="l">
              <a:lnSpc>
                <a:spcPct val="110000"/>
              </a:lnSpc>
              <a:spcBef>
                <a:spcPts val="0"/>
              </a:spcBef>
              <a:spcAft>
                <a:spcPts val="0"/>
              </a:spcAft>
              <a:buClr>
                <a:srgbClr val="000000"/>
              </a:buClr>
              <a:buSzPts val="1667"/>
              <a:buFont typeface="Montserrat"/>
              <a:buChar char="●"/>
            </a:pPr>
            <a:r>
              <a:rPr b="0" i="0" lang="en-US" sz="1667" u="none" cap="none" strike="noStrike">
                <a:solidFill>
                  <a:srgbClr val="000000"/>
                </a:solidFill>
                <a:latin typeface="Montserrat"/>
                <a:ea typeface="Montserrat"/>
                <a:cs typeface="Montserrat"/>
                <a:sym typeface="Montserrat"/>
              </a:rPr>
              <a:t>Humming: a way of measuring consensus that is not voting</a:t>
            </a:r>
            <a:endParaRPr b="0" i="0" sz="1665" u="none" cap="none" strike="noStrike">
              <a:solidFill>
                <a:srgbClr val="000000"/>
              </a:solidFill>
              <a:latin typeface="Montserrat"/>
              <a:ea typeface="Montserrat"/>
              <a:cs typeface="Montserrat"/>
              <a:sym typeface="Montserrat"/>
            </a:endParaRPr>
          </a:p>
          <a:p>
            <a:pPr indent="-342900" lvl="0" marL="342900" marR="0" rtl="0" algn="l">
              <a:lnSpc>
                <a:spcPct val="110000"/>
              </a:lnSpc>
              <a:spcBef>
                <a:spcPts val="0"/>
              </a:spcBef>
              <a:spcAft>
                <a:spcPts val="0"/>
              </a:spcAft>
              <a:buClr>
                <a:srgbClr val="000000"/>
              </a:buClr>
              <a:buSzPts val="1667"/>
              <a:buFont typeface="Montserrat"/>
              <a:buChar char="●"/>
            </a:pPr>
            <a:r>
              <a:rPr b="0" i="0" lang="en-US" sz="1667" u="none" cap="none" strike="noStrike">
                <a:solidFill>
                  <a:srgbClr val="000000"/>
                </a:solidFill>
                <a:latin typeface="Montserrat"/>
                <a:ea typeface="Montserrat"/>
                <a:cs typeface="Montserrat"/>
                <a:sym typeface="Montserrat"/>
              </a:rPr>
              <a:t>Session chair is responsible for building consensus </a:t>
            </a:r>
            <a:endParaRPr b="0" i="0" sz="1665" u="none" cap="none" strike="noStrike">
              <a:solidFill>
                <a:srgbClr val="000000"/>
              </a:solidFill>
              <a:latin typeface="Montserrat"/>
              <a:ea typeface="Montserrat"/>
              <a:cs typeface="Montserrat"/>
              <a:sym typeface="Montserrat"/>
            </a:endParaRPr>
          </a:p>
          <a:p>
            <a:pPr indent="-342900" lvl="1" marL="342900" marR="0" rtl="0" algn="l">
              <a:lnSpc>
                <a:spcPct val="110000"/>
              </a:lnSpc>
              <a:spcBef>
                <a:spcPts val="0"/>
              </a:spcBef>
              <a:spcAft>
                <a:spcPts val="0"/>
              </a:spcAft>
              <a:buClr>
                <a:srgbClr val="000000"/>
              </a:buClr>
              <a:buSzPts val="1667"/>
              <a:buFont typeface="Montserrat"/>
              <a:buChar char="●"/>
            </a:pPr>
            <a:r>
              <a:rPr b="0" i="0" lang="en-US" sz="1667" u="none" cap="none" strike="noStrike">
                <a:solidFill>
                  <a:srgbClr val="000000"/>
                </a:solidFill>
                <a:latin typeface="Montserrat"/>
                <a:ea typeface="Montserrat"/>
                <a:cs typeface="Montserrat"/>
                <a:sym typeface="Montserrat"/>
              </a:rPr>
              <a:t>WG mailing list consensus has to be taken into account</a:t>
            </a:r>
            <a:endParaRPr b="0" i="0" sz="1665" u="none" cap="none" strike="noStrike">
              <a:solidFill>
                <a:srgbClr val="000000"/>
              </a:solidFill>
              <a:latin typeface="Montserrat"/>
              <a:ea typeface="Montserrat"/>
              <a:cs typeface="Montserrat"/>
              <a:sym typeface="Montserrat"/>
            </a:endParaRPr>
          </a:p>
          <a:p>
            <a:pPr indent="-342900" lvl="0" marL="342900" marR="0" rtl="0" algn="l">
              <a:lnSpc>
                <a:spcPct val="110000"/>
              </a:lnSpc>
              <a:spcBef>
                <a:spcPts val="0"/>
              </a:spcBef>
              <a:spcAft>
                <a:spcPts val="0"/>
              </a:spcAft>
              <a:buClr>
                <a:srgbClr val="000000"/>
              </a:buClr>
              <a:buSzPts val="1667"/>
              <a:buFont typeface="Montserrat"/>
              <a:buChar char="●"/>
            </a:pPr>
            <a:r>
              <a:rPr b="0" i="0" lang="en-US" sz="1667" u="none" cap="none" strike="noStrike">
                <a:solidFill>
                  <a:srgbClr val="000000"/>
                </a:solidFill>
                <a:latin typeface="Montserrat"/>
                <a:ea typeface="Montserrat"/>
                <a:cs typeface="Montserrat"/>
                <a:sym typeface="Montserrat"/>
              </a:rPr>
              <a:t>“On Consensus and Humming in the IETF”, P. Resnick, [</a:t>
            </a:r>
            <a:r>
              <a:rPr b="0" i="0" lang="en-US" sz="1667" u="sng" cap="none" strike="noStrike">
                <a:solidFill>
                  <a:schemeClr val="hlink"/>
                </a:solidFill>
                <a:latin typeface="Montserrat"/>
                <a:ea typeface="Montserrat"/>
                <a:cs typeface="Montserrat"/>
                <a:sym typeface="Montserrat"/>
                <a:hlinkClick r:id="rId3"/>
              </a:rPr>
              <a:t>RFC 7282</a:t>
            </a:r>
            <a:r>
              <a:rPr b="0" i="0" lang="en-US" sz="1667" u="none" cap="none" strike="noStrike">
                <a:solidFill>
                  <a:srgbClr val="000000"/>
                </a:solidFill>
                <a:latin typeface="Montserrat"/>
                <a:ea typeface="Montserrat"/>
                <a:cs typeface="Montserrat"/>
                <a:sym typeface="Montserrat"/>
              </a:rPr>
              <a:t>]</a:t>
            </a:r>
            <a:endParaRPr/>
          </a:p>
        </p:txBody>
      </p:sp>
      <p:sp>
        <p:nvSpPr>
          <p:cNvPr id="161" name="Google Shape;161;p23"/>
          <p:cNvSpPr txBox="1"/>
          <p:nvPr>
            <p:ph idx="12" type="sldNum"/>
          </p:nvPr>
        </p:nvSpPr>
        <p:spPr>
          <a:xfrm>
            <a:off x="8735428" y="4724798"/>
            <a:ext cx="336813" cy="335251"/>
          </a:xfrm>
          <a:prstGeom prst="rect">
            <a:avLst/>
          </a:prstGeom>
          <a:noFill/>
          <a:ln>
            <a:noFill/>
          </a:ln>
        </p:spPr>
        <p:txBody>
          <a:bodyPr anchorCtr="0" anchor="ctr" bIns="91400" lIns="91400" spcFirstLastPara="1" rIns="91400" wrap="square" tIns="91400">
            <a:noAutofit/>
          </a:bodyPr>
          <a:lstStyle/>
          <a:p>
            <a:pPr indent="0" lvl="0" marL="0" marR="0" rtl="0" algn="r">
              <a:lnSpc>
                <a:spcPct val="100000"/>
              </a:lnSpc>
              <a:spcBef>
                <a:spcPts val="0"/>
              </a:spcBef>
              <a:spcAft>
                <a:spcPts val="0"/>
              </a:spcAft>
              <a:buClr>
                <a:srgbClr val="737373"/>
              </a:buClr>
              <a:buSzPts val="1000"/>
              <a:buFont typeface="Roboto"/>
              <a:buNone/>
            </a:pPr>
            <a:fld id="{00000000-1234-1234-1234-123412341234}" type="slidenum">
              <a:rPr b="0" i="0" lang="en-US" sz="1000" u="none" cap="none" strike="noStrike">
                <a:solidFill>
                  <a:srgbClr val="737373"/>
                </a:solidFill>
                <a:latin typeface="Roboto"/>
                <a:ea typeface="Roboto"/>
                <a:cs typeface="Roboto"/>
                <a:sym typeface="Roboto"/>
              </a:rPr>
              <a:t>‹#›</a:t>
            </a:fld>
            <a:endParaRPr b="0" i="0" sz="1000" u="none" cap="none" strike="noStrike">
              <a:solidFill>
                <a:srgbClr val="737373"/>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4"/>
          <p:cNvSpPr txBox="1"/>
          <p:nvPr>
            <p:ph type="title"/>
          </p:nvPr>
        </p:nvSpPr>
        <p:spPr>
          <a:xfrm>
            <a:off x="471900" y="218223"/>
            <a:ext cx="8222100" cy="1288203"/>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FFFFFF"/>
              </a:buClr>
              <a:buSzPts val="3600"/>
              <a:buFont typeface="Open Sans"/>
              <a:buNone/>
            </a:pPr>
            <a:r>
              <a:rPr b="0" i="0" lang="en-US" sz="3600" u="none" cap="none" strike="noStrike">
                <a:solidFill>
                  <a:srgbClr val="FFFFFF"/>
                </a:solidFill>
                <a:latin typeface="Open Sans"/>
                <a:ea typeface="Open Sans"/>
                <a:cs typeface="Open Sans"/>
                <a:sym typeface="Open Sans"/>
              </a:rPr>
              <a:t>IETF Culture</a:t>
            </a:r>
            <a:endParaRPr/>
          </a:p>
        </p:txBody>
      </p:sp>
      <p:sp>
        <p:nvSpPr>
          <p:cNvPr id="167" name="Google Shape;167;p24"/>
          <p:cNvSpPr txBox="1"/>
          <p:nvPr>
            <p:ph idx="12" type="sldNum"/>
          </p:nvPr>
        </p:nvSpPr>
        <p:spPr>
          <a:xfrm>
            <a:off x="8735428" y="4724798"/>
            <a:ext cx="336813" cy="335251"/>
          </a:xfrm>
          <a:prstGeom prst="rect">
            <a:avLst/>
          </a:prstGeom>
          <a:noFill/>
          <a:ln>
            <a:noFill/>
          </a:ln>
        </p:spPr>
        <p:txBody>
          <a:bodyPr anchorCtr="0" anchor="ctr" bIns="91400" lIns="91400" spcFirstLastPara="1" rIns="91400" wrap="square" tIns="91400">
            <a:noAutofit/>
          </a:bodyPr>
          <a:lstStyle/>
          <a:p>
            <a:pPr indent="0" lvl="0" marL="0" marR="0" rtl="0" algn="r">
              <a:lnSpc>
                <a:spcPct val="100000"/>
              </a:lnSpc>
              <a:spcBef>
                <a:spcPts val="0"/>
              </a:spcBef>
              <a:spcAft>
                <a:spcPts val="0"/>
              </a:spcAft>
              <a:buClr>
                <a:srgbClr val="737373"/>
              </a:buClr>
              <a:buSzPts val="1000"/>
              <a:buFont typeface="Roboto"/>
              <a:buNone/>
            </a:pPr>
            <a:fld id="{00000000-1234-1234-1234-123412341234}" type="slidenum">
              <a:rPr b="0" i="0" lang="en-US" sz="1000" u="none" cap="none" strike="noStrike">
                <a:solidFill>
                  <a:srgbClr val="737373"/>
                </a:solidFill>
                <a:latin typeface="Roboto"/>
                <a:ea typeface="Roboto"/>
                <a:cs typeface="Roboto"/>
                <a:sym typeface="Roboto"/>
              </a:rPr>
              <a:t>‹#›</a:t>
            </a:fld>
            <a:endParaRPr b="0" i="0" sz="1000" u="none" cap="none" strike="noStrike">
              <a:solidFill>
                <a:srgbClr val="737373"/>
              </a:solidFill>
              <a:latin typeface="Roboto"/>
              <a:ea typeface="Roboto"/>
              <a:cs typeface="Roboto"/>
              <a:sym typeface="Roboto"/>
            </a:endParaRPr>
          </a:p>
        </p:txBody>
      </p:sp>
      <p:pic>
        <p:nvPicPr>
          <p:cNvPr descr="Screen Shot 2018-03-09 at 14.47.25.png" id="168" name="Google Shape;168;p24"/>
          <p:cNvPicPr preferRelativeResize="0"/>
          <p:nvPr/>
        </p:nvPicPr>
        <p:blipFill rotWithShape="1">
          <a:blip r:embed="rId3">
            <a:alphaModFix/>
          </a:blip>
          <a:srcRect b="0" l="0" r="0" t="0"/>
          <a:stretch/>
        </p:blipFill>
        <p:spPr>
          <a:xfrm>
            <a:off x="4704250" y="1766260"/>
            <a:ext cx="2391833" cy="1447159"/>
          </a:xfrm>
          <a:prstGeom prst="rect">
            <a:avLst/>
          </a:prstGeom>
          <a:noFill/>
          <a:ln>
            <a:noFill/>
          </a:ln>
        </p:spPr>
      </p:pic>
      <p:pic>
        <p:nvPicPr>
          <p:cNvPr descr="Screen Shot 2018-03-09 at 14.54.59.png" id="169" name="Google Shape;169;p24"/>
          <p:cNvPicPr preferRelativeResize="0"/>
          <p:nvPr/>
        </p:nvPicPr>
        <p:blipFill rotWithShape="1">
          <a:blip r:embed="rId4">
            <a:alphaModFix/>
          </a:blip>
          <a:srcRect b="0" l="10744" r="6603" t="0"/>
          <a:stretch/>
        </p:blipFill>
        <p:spPr>
          <a:xfrm>
            <a:off x="471900" y="3431475"/>
            <a:ext cx="2109775" cy="1453800"/>
          </a:xfrm>
          <a:prstGeom prst="rect">
            <a:avLst/>
          </a:prstGeom>
          <a:noFill/>
          <a:ln>
            <a:noFill/>
          </a:ln>
        </p:spPr>
      </p:pic>
      <p:pic>
        <p:nvPicPr>
          <p:cNvPr descr="Screen Shot 2018-03-09 at 14.57.16.png" id="170" name="Google Shape;170;p24"/>
          <p:cNvPicPr preferRelativeResize="0"/>
          <p:nvPr/>
        </p:nvPicPr>
        <p:blipFill rotWithShape="1">
          <a:blip r:embed="rId5">
            <a:alphaModFix/>
          </a:blip>
          <a:srcRect b="0" l="0" r="0" t="0"/>
          <a:stretch/>
        </p:blipFill>
        <p:spPr>
          <a:xfrm>
            <a:off x="4675637" y="3355286"/>
            <a:ext cx="2420446" cy="1529981"/>
          </a:xfrm>
          <a:prstGeom prst="rect">
            <a:avLst/>
          </a:prstGeom>
          <a:noFill/>
          <a:ln>
            <a:noFill/>
          </a:ln>
        </p:spPr>
      </p:pic>
      <p:sp>
        <p:nvSpPr>
          <p:cNvPr id="171" name="Google Shape;171;p24"/>
          <p:cNvSpPr txBox="1"/>
          <p:nvPr/>
        </p:nvSpPr>
        <p:spPr>
          <a:xfrm>
            <a:off x="2778700" y="2342290"/>
            <a:ext cx="1624802" cy="523218"/>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Passionate</a:t>
            </a:r>
            <a:r>
              <a:rPr b="0" i="0" lang="en-US" sz="1400" u="none" cap="none" strike="noStrike">
                <a:solidFill>
                  <a:schemeClr val="dk1"/>
                </a:solidFill>
                <a:latin typeface="Arial"/>
                <a:ea typeface="Arial"/>
                <a:cs typeface="Arial"/>
                <a:sym typeface="Arial"/>
              </a:rPr>
              <a:t>, smart, </a:t>
            </a:r>
            <a:endParaRPr/>
          </a:p>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 vocal people</a:t>
            </a:r>
            <a:endParaRPr/>
          </a:p>
        </p:txBody>
      </p:sp>
      <p:sp>
        <p:nvSpPr>
          <p:cNvPr id="172" name="Google Shape;172;p24"/>
          <p:cNvSpPr txBox="1"/>
          <p:nvPr/>
        </p:nvSpPr>
        <p:spPr>
          <a:xfrm>
            <a:off x="2788383" y="3935512"/>
            <a:ext cx="1868408" cy="523218"/>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Informal dress code</a:t>
            </a:r>
            <a:endParaRPr/>
          </a:p>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(people LOVE t-shirts)</a:t>
            </a:r>
            <a:endParaRPr b="0" i="0" sz="1400" u="none" cap="none" strike="noStrike">
              <a:solidFill>
                <a:schemeClr val="dk1"/>
              </a:solidFill>
              <a:latin typeface="Arial"/>
              <a:ea typeface="Arial"/>
              <a:cs typeface="Arial"/>
              <a:sym typeface="Arial"/>
            </a:endParaRPr>
          </a:p>
        </p:txBody>
      </p:sp>
      <p:sp>
        <p:nvSpPr>
          <p:cNvPr id="173" name="Google Shape;173;p24"/>
          <p:cNvSpPr txBox="1"/>
          <p:nvPr/>
        </p:nvSpPr>
        <p:spPr>
          <a:xfrm>
            <a:off x="7131826" y="2228230"/>
            <a:ext cx="1785102" cy="523218"/>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Technical excellence</a:t>
            </a:r>
            <a:endParaRPr/>
          </a:p>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is highly valued</a:t>
            </a:r>
            <a:endParaRPr b="0" i="0" sz="1400" u="none" cap="none" strike="noStrike">
              <a:solidFill>
                <a:schemeClr val="dk1"/>
              </a:solidFill>
              <a:latin typeface="Arial"/>
              <a:ea typeface="Arial"/>
              <a:cs typeface="Arial"/>
              <a:sym typeface="Arial"/>
            </a:endParaRPr>
          </a:p>
        </p:txBody>
      </p:sp>
      <p:sp>
        <p:nvSpPr>
          <p:cNvPr id="174" name="Google Shape;174;p24"/>
          <p:cNvSpPr txBox="1"/>
          <p:nvPr/>
        </p:nvSpPr>
        <p:spPr>
          <a:xfrm>
            <a:off x="7210961" y="3720068"/>
            <a:ext cx="1644038" cy="954105"/>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Close working </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relationships</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(people know each </a:t>
            </a:r>
            <a:endParaRPr/>
          </a:p>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other)</a:t>
            </a:r>
            <a:endParaRPr b="0" i="0" sz="1400" u="none" cap="none" strike="noStrike">
              <a:solidFill>
                <a:schemeClr val="dk1"/>
              </a:solidFill>
              <a:latin typeface="Arial"/>
              <a:ea typeface="Arial"/>
              <a:cs typeface="Arial"/>
              <a:sym typeface="Arial"/>
            </a:endParaRPr>
          </a:p>
        </p:txBody>
      </p:sp>
      <p:pic>
        <p:nvPicPr>
          <p:cNvPr id="175" name="Google Shape;175;p24"/>
          <p:cNvPicPr preferRelativeResize="0"/>
          <p:nvPr/>
        </p:nvPicPr>
        <p:blipFill>
          <a:blip r:embed="rId6">
            <a:alphaModFix/>
          </a:blip>
          <a:stretch>
            <a:fillRect/>
          </a:stretch>
        </p:blipFill>
        <p:spPr>
          <a:xfrm>
            <a:off x="471900" y="1761614"/>
            <a:ext cx="2109787" cy="16202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5"/>
          <p:cNvSpPr txBox="1"/>
          <p:nvPr>
            <p:ph type="title"/>
          </p:nvPr>
        </p:nvSpPr>
        <p:spPr>
          <a:xfrm>
            <a:off x="471900" y="218223"/>
            <a:ext cx="8222100" cy="1288203"/>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FFFFFF"/>
              </a:buClr>
              <a:buSzPts val="3600"/>
              <a:buFont typeface="Open Sans"/>
              <a:buNone/>
            </a:pPr>
            <a:r>
              <a:rPr b="0" i="0" lang="en-US" sz="3600" u="none" cap="none" strike="noStrike">
                <a:solidFill>
                  <a:srgbClr val="FFFFFF"/>
                </a:solidFill>
                <a:latin typeface="Open Sans"/>
                <a:ea typeface="Open Sans"/>
                <a:cs typeface="Open Sans"/>
                <a:sym typeface="Open Sans"/>
              </a:rPr>
              <a:t>Alphabet soup</a:t>
            </a:r>
            <a:endParaRPr b="0" i="0" sz="3600" u="none" cap="none" strike="noStrike">
              <a:solidFill>
                <a:srgbClr val="FFFFFF"/>
              </a:solidFill>
              <a:latin typeface="Open Sans"/>
              <a:ea typeface="Open Sans"/>
              <a:cs typeface="Open Sans"/>
              <a:sym typeface="Open Sans"/>
            </a:endParaRPr>
          </a:p>
        </p:txBody>
      </p:sp>
      <p:sp>
        <p:nvSpPr>
          <p:cNvPr id="181" name="Google Shape;181;p25"/>
          <p:cNvSpPr txBox="1"/>
          <p:nvPr>
            <p:ph idx="12" type="sldNum"/>
          </p:nvPr>
        </p:nvSpPr>
        <p:spPr>
          <a:xfrm>
            <a:off x="8806059" y="4724798"/>
            <a:ext cx="266182" cy="335251"/>
          </a:xfrm>
          <a:prstGeom prst="rect">
            <a:avLst/>
          </a:prstGeom>
          <a:noFill/>
          <a:ln>
            <a:noFill/>
          </a:ln>
        </p:spPr>
        <p:txBody>
          <a:bodyPr anchorCtr="0" anchor="ctr" bIns="91400" lIns="91400" spcFirstLastPara="1" rIns="91400" wrap="square" tIns="91400">
            <a:noAutofit/>
          </a:bodyPr>
          <a:lstStyle/>
          <a:p>
            <a:pPr indent="0" lvl="0" marL="0" marR="0" rtl="0" algn="r">
              <a:lnSpc>
                <a:spcPct val="100000"/>
              </a:lnSpc>
              <a:spcBef>
                <a:spcPts val="0"/>
              </a:spcBef>
              <a:spcAft>
                <a:spcPts val="0"/>
              </a:spcAft>
              <a:buClr>
                <a:srgbClr val="737373"/>
              </a:buClr>
              <a:buSzPts val="1000"/>
              <a:buFont typeface="Roboto"/>
              <a:buNone/>
            </a:pPr>
            <a:fld id="{00000000-1234-1234-1234-123412341234}" type="slidenum">
              <a:rPr b="0" i="0" lang="en-US" sz="1000" u="none" cap="none" strike="noStrike">
                <a:solidFill>
                  <a:srgbClr val="737373"/>
                </a:solidFill>
                <a:latin typeface="Roboto"/>
                <a:ea typeface="Roboto"/>
                <a:cs typeface="Roboto"/>
                <a:sym typeface="Roboto"/>
              </a:rPr>
              <a:t>‹#›</a:t>
            </a:fld>
            <a:endParaRPr b="0" i="0" sz="1000" u="none" cap="none" strike="noStrike">
              <a:solidFill>
                <a:srgbClr val="737373"/>
              </a:solidFill>
              <a:latin typeface="Roboto"/>
              <a:ea typeface="Roboto"/>
              <a:cs typeface="Roboto"/>
              <a:sym typeface="Roboto"/>
            </a:endParaRPr>
          </a:p>
        </p:txBody>
      </p:sp>
      <p:pic>
        <p:nvPicPr>
          <p:cNvPr id="182" name="Google Shape;182;p25"/>
          <p:cNvPicPr preferRelativeResize="0"/>
          <p:nvPr/>
        </p:nvPicPr>
        <p:blipFill rotWithShape="1">
          <a:blip r:embed="rId4">
            <a:alphaModFix/>
          </a:blip>
          <a:srcRect b="0" l="0" r="0" t="0"/>
          <a:stretch/>
        </p:blipFill>
        <p:spPr>
          <a:xfrm>
            <a:off x="4867654" y="1829700"/>
            <a:ext cx="4307132" cy="3230351"/>
          </a:xfrm>
          <a:prstGeom prst="rect">
            <a:avLst/>
          </a:prstGeom>
          <a:noFill/>
          <a:ln>
            <a:noFill/>
          </a:ln>
        </p:spPr>
      </p:pic>
      <p:sp>
        <p:nvSpPr>
          <p:cNvPr id="183" name="Google Shape;183;p25"/>
          <p:cNvSpPr/>
          <p:nvPr/>
        </p:nvSpPr>
        <p:spPr>
          <a:xfrm>
            <a:off x="99700" y="1884200"/>
            <a:ext cx="5311800" cy="2900700"/>
          </a:xfrm>
          <a:prstGeom prst="rect">
            <a:avLst/>
          </a:prstGeom>
          <a:noFill/>
          <a:ln>
            <a:noFill/>
          </a:ln>
        </p:spPr>
        <p:txBody>
          <a:bodyPr anchorCtr="0" anchor="t" bIns="45700" lIns="91425" spcFirstLastPara="1" rIns="91425" wrap="square" tIns="45700">
            <a:noAutofit/>
          </a:bodyPr>
          <a:lstStyle/>
          <a:p>
            <a:pPr indent="-330200" lvl="0" marL="457200" marR="0" rtl="0" algn="l">
              <a:lnSpc>
                <a:spcPct val="110000"/>
              </a:lnSpc>
              <a:spcBef>
                <a:spcPts val="0"/>
              </a:spcBef>
              <a:spcAft>
                <a:spcPts val="0"/>
              </a:spcAft>
              <a:buClr>
                <a:srgbClr val="000000"/>
              </a:buClr>
              <a:buSzPts val="1600"/>
              <a:buFont typeface="Montserrat"/>
              <a:buChar char="●"/>
            </a:pPr>
            <a:r>
              <a:rPr b="1" lang="en-US" sz="1600">
                <a:latin typeface="Montserrat"/>
                <a:ea typeface="Montserrat"/>
                <a:cs typeface="Montserrat"/>
                <a:sym typeface="Montserrat"/>
              </a:rPr>
              <a:t>IESG -- </a:t>
            </a:r>
            <a:r>
              <a:rPr b="1" i="0" lang="en-US" sz="1600" u="none" cap="none" strike="noStrike">
                <a:solidFill>
                  <a:srgbClr val="000000"/>
                </a:solidFill>
                <a:latin typeface="Montserrat"/>
                <a:ea typeface="Montserrat"/>
                <a:cs typeface="Montserrat"/>
                <a:sym typeface="Montserrat"/>
              </a:rPr>
              <a:t>I</a:t>
            </a:r>
            <a:r>
              <a:rPr i="0" lang="en-US" sz="1600" u="none" cap="none" strike="noStrike">
                <a:solidFill>
                  <a:srgbClr val="000000"/>
                </a:solidFill>
                <a:latin typeface="Montserrat"/>
                <a:ea typeface="Montserrat"/>
                <a:cs typeface="Montserrat"/>
                <a:sym typeface="Montserrat"/>
              </a:rPr>
              <a:t>nternet </a:t>
            </a:r>
            <a:r>
              <a:rPr b="1" i="0" lang="en-US" sz="1600" u="none" cap="none" strike="noStrike">
                <a:solidFill>
                  <a:srgbClr val="000000"/>
                </a:solidFill>
                <a:latin typeface="Montserrat"/>
                <a:ea typeface="Montserrat"/>
                <a:cs typeface="Montserrat"/>
                <a:sym typeface="Montserrat"/>
              </a:rPr>
              <a:t>E</a:t>
            </a:r>
            <a:r>
              <a:rPr i="0" lang="en-US" sz="1600" u="none" cap="none" strike="noStrike">
                <a:solidFill>
                  <a:srgbClr val="000000"/>
                </a:solidFill>
                <a:latin typeface="Montserrat"/>
                <a:ea typeface="Montserrat"/>
                <a:cs typeface="Montserrat"/>
                <a:sym typeface="Montserrat"/>
              </a:rPr>
              <a:t>ngineering </a:t>
            </a:r>
            <a:r>
              <a:rPr b="1" i="0" lang="en-US" sz="1600" u="none" cap="none" strike="noStrike">
                <a:solidFill>
                  <a:srgbClr val="000000"/>
                </a:solidFill>
                <a:latin typeface="Montserrat"/>
                <a:ea typeface="Montserrat"/>
                <a:cs typeface="Montserrat"/>
                <a:sym typeface="Montserrat"/>
              </a:rPr>
              <a:t>S</a:t>
            </a:r>
            <a:r>
              <a:rPr i="0" lang="en-US" sz="1600" u="none" cap="none" strike="noStrike">
                <a:solidFill>
                  <a:srgbClr val="000000"/>
                </a:solidFill>
                <a:latin typeface="Montserrat"/>
                <a:ea typeface="Montserrat"/>
                <a:cs typeface="Montserrat"/>
                <a:sym typeface="Montserrat"/>
              </a:rPr>
              <a:t>teering </a:t>
            </a:r>
            <a:r>
              <a:rPr b="1" i="0" lang="en-US" sz="1600" u="none" cap="none" strike="noStrike">
                <a:solidFill>
                  <a:srgbClr val="000000"/>
                </a:solidFill>
                <a:latin typeface="Montserrat"/>
                <a:ea typeface="Montserrat"/>
                <a:cs typeface="Montserrat"/>
                <a:sym typeface="Montserrat"/>
              </a:rPr>
              <a:t>G</a:t>
            </a:r>
            <a:r>
              <a:rPr i="0" lang="en-US" sz="1600" u="none" cap="none" strike="noStrike">
                <a:solidFill>
                  <a:srgbClr val="000000"/>
                </a:solidFill>
                <a:latin typeface="Montserrat"/>
                <a:ea typeface="Montserrat"/>
                <a:cs typeface="Montserrat"/>
                <a:sym typeface="Montserrat"/>
              </a:rPr>
              <a:t>roup</a:t>
            </a:r>
            <a:endParaRPr i="0" sz="1600" u="none" cap="none" strike="noStrike">
              <a:solidFill>
                <a:srgbClr val="000000"/>
              </a:solidFill>
              <a:latin typeface="Montserrat"/>
              <a:ea typeface="Montserrat"/>
              <a:cs typeface="Montserrat"/>
              <a:sym typeface="Montserrat"/>
            </a:endParaRPr>
          </a:p>
          <a:p>
            <a:pPr indent="-330200" lvl="1" marL="914400" marR="0" rtl="0" algn="l">
              <a:lnSpc>
                <a:spcPct val="110000"/>
              </a:lnSpc>
              <a:spcBef>
                <a:spcPts val="0"/>
              </a:spcBef>
              <a:spcAft>
                <a:spcPts val="0"/>
              </a:spcAft>
              <a:buSzPts val="1600"/>
              <a:buFont typeface="Montserrat"/>
              <a:buChar char="○"/>
            </a:pPr>
            <a:r>
              <a:rPr lang="en-US" sz="1600">
                <a:latin typeface="Montserrat"/>
                <a:ea typeface="Montserrat"/>
                <a:cs typeface="Montserrat"/>
                <a:sym typeface="Montserrat"/>
              </a:rPr>
              <a:t>Areas and Working Groups here!</a:t>
            </a:r>
            <a:endParaRPr sz="1600">
              <a:latin typeface="Montserrat"/>
              <a:ea typeface="Montserrat"/>
              <a:cs typeface="Montserrat"/>
              <a:sym typeface="Montserrat"/>
            </a:endParaRPr>
          </a:p>
          <a:p>
            <a:pPr indent="-330200" lvl="0" marL="457200" rtl="0" algn="l">
              <a:lnSpc>
                <a:spcPct val="110000"/>
              </a:lnSpc>
              <a:spcBef>
                <a:spcPts val="400"/>
              </a:spcBef>
              <a:spcAft>
                <a:spcPts val="0"/>
              </a:spcAft>
              <a:buSzPts val="1600"/>
              <a:buChar char="●"/>
            </a:pPr>
            <a:r>
              <a:rPr b="1" lang="en-US" sz="1600">
                <a:latin typeface="Montserrat"/>
                <a:ea typeface="Montserrat"/>
                <a:cs typeface="Montserrat"/>
                <a:sym typeface="Montserrat"/>
              </a:rPr>
              <a:t>IRTF -- </a:t>
            </a:r>
            <a:r>
              <a:rPr b="1" lang="en-US" sz="1600">
                <a:latin typeface="Montserrat"/>
                <a:ea typeface="Montserrat"/>
                <a:cs typeface="Montserrat"/>
                <a:sym typeface="Montserrat"/>
              </a:rPr>
              <a:t>I</a:t>
            </a:r>
            <a:r>
              <a:rPr lang="en-US" sz="1600">
                <a:latin typeface="Montserrat"/>
                <a:ea typeface="Montserrat"/>
                <a:cs typeface="Montserrat"/>
                <a:sym typeface="Montserrat"/>
              </a:rPr>
              <a:t>nternet </a:t>
            </a:r>
            <a:r>
              <a:rPr b="1" lang="en-US" sz="1600">
                <a:latin typeface="Montserrat"/>
                <a:ea typeface="Montserrat"/>
                <a:cs typeface="Montserrat"/>
                <a:sym typeface="Montserrat"/>
              </a:rPr>
              <a:t>R</a:t>
            </a:r>
            <a:r>
              <a:rPr lang="en-US" sz="1600">
                <a:latin typeface="Montserrat"/>
                <a:ea typeface="Montserrat"/>
                <a:cs typeface="Montserrat"/>
                <a:sym typeface="Montserrat"/>
              </a:rPr>
              <a:t>esearch </a:t>
            </a:r>
            <a:r>
              <a:rPr b="1" lang="en-US" sz="1600">
                <a:latin typeface="Montserrat"/>
                <a:ea typeface="Montserrat"/>
                <a:cs typeface="Montserrat"/>
                <a:sym typeface="Montserrat"/>
              </a:rPr>
              <a:t>T</a:t>
            </a:r>
            <a:r>
              <a:rPr lang="en-US" sz="1600">
                <a:latin typeface="Montserrat"/>
                <a:ea typeface="Montserrat"/>
                <a:cs typeface="Montserrat"/>
                <a:sym typeface="Montserrat"/>
              </a:rPr>
              <a:t>ask </a:t>
            </a:r>
            <a:r>
              <a:rPr b="1" lang="en-US" sz="1600">
                <a:latin typeface="Montserrat"/>
                <a:ea typeface="Montserrat"/>
                <a:cs typeface="Montserrat"/>
                <a:sym typeface="Montserrat"/>
              </a:rPr>
              <a:t>F</a:t>
            </a:r>
            <a:r>
              <a:rPr lang="en-US" sz="1600">
                <a:latin typeface="Montserrat"/>
                <a:ea typeface="Montserrat"/>
                <a:cs typeface="Montserrat"/>
                <a:sym typeface="Montserrat"/>
              </a:rPr>
              <a:t>orce</a:t>
            </a:r>
            <a:endParaRPr sz="1600">
              <a:latin typeface="Montserrat"/>
              <a:ea typeface="Montserrat"/>
              <a:cs typeface="Montserrat"/>
              <a:sym typeface="Montserrat"/>
            </a:endParaRPr>
          </a:p>
          <a:p>
            <a:pPr indent="-330200" lvl="1" marL="914400" rtl="0" algn="l">
              <a:lnSpc>
                <a:spcPct val="110000"/>
              </a:lnSpc>
              <a:spcBef>
                <a:spcPts val="400"/>
              </a:spcBef>
              <a:spcAft>
                <a:spcPts val="0"/>
              </a:spcAft>
              <a:buSzPts val="1600"/>
              <a:buFont typeface="Montserrat"/>
              <a:buChar char="○"/>
            </a:pPr>
            <a:r>
              <a:rPr lang="en-US" sz="1600">
                <a:latin typeface="Montserrat"/>
                <a:ea typeface="Montserrat"/>
                <a:cs typeface="Montserrat"/>
                <a:sym typeface="Montserrat"/>
              </a:rPr>
              <a:t>Research Groups here!</a:t>
            </a:r>
            <a:endParaRPr sz="1600">
              <a:latin typeface="Montserrat"/>
              <a:ea typeface="Montserrat"/>
              <a:cs typeface="Montserrat"/>
              <a:sym typeface="Montserrat"/>
            </a:endParaRPr>
          </a:p>
          <a:p>
            <a:pPr indent="-330200" lvl="0" marL="457200" marR="0" rtl="0" algn="l">
              <a:lnSpc>
                <a:spcPct val="110000"/>
              </a:lnSpc>
              <a:spcBef>
                <a:spcPts val="400"/>
              </a:spcBef>
              <a:spcAft>
                <a:spcPts val="0"/>
              </a:spcAft>
              <a:buClr>
                <a:srgbClr val="000000"/>
              </a:buClr>
              <a:buSzPts val="1600"/>
              <a:buFont typeface="Arial"/>
              <a:buChar char="●"/>
            </a:pPr>
            <a:r>
              <a:rPr b="1" lang="en-US" sz="1600">
                <a:latin typeface="Montserrat"/>
                <a:ea typeface="Montserrat"/>
                <a:cs typeface="Montserrat"/>
                <a:sym typeface="Montserrat"/>
              </a:rPr>
              <a:t>IAB -- </a:t>
            </a:r>
            <a:r>
              <a:rPr b="1" i="0" lang="en-US" sz="1600" u="none" cap="none" strike="noStrike">
                <a:solidFill>
                  <a:srgbClr val="000000"/>
                </a:solidFill>
                <a:latin typeface="Montserrat"/>
                <a:ea typeface="Montserrat"/>
                <a:cs typeface="Montserrat"/>
                <a:sym typeface="Montserrat"/>
              </a:rPr>
              <a:t>I</a:t>
            </a:r>
            <a:r>
              <a:rPr i="0" lang="en-US" sz="1600" u="none" cap="none" strike="noStrike">
                <a:solidFill>
                  <a:srgbClr val="000000"/>
                </a:solidFill>
                <a:latin typeface="Montserrat"/>
                <a:ea typeface="Montserrat"/>
                <a:cs typeface="Montserrat"/>
                <a:sym typeface="Montserrat"/>
              </a:rPr>
              <a:t>nternet </a:t>
            </a:r>
            <a:r>
              <a:rPr b="1" i="0" lang="en-US" sz="1600" u="none" cap="none" strike="noStrike">
                <a:solidFill>
                  <a:srgbClr val="000000"/>
                </a:solidFill>
                <a:latin typeface="Montserrat"/>
                <a:ea typeface="Montserrat"/>
                <a:cs typeface="Montserrat"/>
                <a:sym typeface="Montserrat"/>
              </a:rPr>
              <a:t>A</a:t>
            </a:r>
            <a:r>
              <a:rPr i="0" lang="en-US" sz="1600" u="none" cap="none" strike="noStrike">
                <a:solidFill>
                  <a:srgbClr val="000000"/>
                </a:solidFill>
                <a:latin typeface="Montserrat"/>
                <a:ea typeface="Montserrat"/>
                <a:cs typeface="Montserrat"/>
                <a:sym typeface="Montserrat"/>
              </a:rPr>
              <a:t>rchitecture </a:t>
            </a:r>
            <a:r>
              <a:rPr b="1" i="0" lang="en-US" sz="1600" u="none" cap="none" strike="noStrike">
                <a:solidFill>
                  <a:srgbClr val="000000"/>
                </a:solidFill>
                <a:latin typeface="Montserrat"/>
                <a:ea typeface="Montserrat"/>
                <a:cs typeface="Montserrat"/>
                <a:sym typeface="Montserrat"/>
              </a:rPr>
              <a:t>B</a:t>
            </a:r>
            <a:r>
              <a:rPr i="0" lang="en-US" sz="1600" u="none" cap="none" strike="noStrike">
                <a:solidFill>
                  <a:srgbClr val="000000"/>
                </a:solidFill>
                <a:latin typeface="Montserrat"/>
                <a:ea typeface="Montserrat"/>
                <a:cs typeface="Montserrat"/>
                <a:sym typeface="Montserrat"/>
              </a:rPr>
              <a:t>oard</a:t>
            </a:r>
            <a:endParaRPr sz="1600">
              <a:latin typeface="Montserrat"/>
              <a:ea typeface="Montserrat"/>
              <a:cs typeface="Montserrat"/>
              <a:sym typeface="Montserrat"/>
            </a:endParaRPr>
          </a:p>
          <a:p>
            <a:pPr indent="-330200" lvl="0" marL="457200" marR="0" rtl="0" algn="l">
              <a:lnSpc>
                <a:spcPct val="110000"/>
              </a:lnSpc>
              <a:spcBef>
                <a:spcPts val="400"/>
              </a:spcBef>
              <a:spcAft>
                <a:spcPts val="0"/>
              </a:spcAft>
              <a:buClr>
                <a:srgbClr val="000000"/>
              </a:buClr>
              <a:buSzPts val="1600"/>
              <a:buFont typeface="Arial"/>
              <a:buChar char="●"/>
            </a:pPr>
            <a:r>
              <a:rPr b="1" lang="en-US" sz="1600">
                <a:latin typeface="Montserrat"/>
                <a:ea typeface="Montserrat"/>
                <a:cs typeface="Montserrat"/>
                <a:sym typeface="Montserrat"/>
              </a:rPr>
              <a:t>IETF LLC -- IETF Administration LLC </a:t>
            </a:r>
            <a:endParaRPr b="1" sz="1600">
              <a:latin typeface="Montserrat"/>
              <a:ea typeface="Montserrat"/>
              <a:cs typeface="Montserrat"/>
              <a:sym typeface="Montserrat"/>
            </a:endParaRPr>
          </a:p>
          <a:p>
            <a:pPr indent="-330200" lvl="0" marL="457200" marR="0" rtl="0" algn="l">
              <a:lnSpc>
                <a:spcPct val="110000"/>
              </a:lnSpc>
              <a:spcBef>
                <a:spcPts val="400"/>
              </a:spcBef>
              <a:spcAft>
                <a:spcPts val="0"/>
              </a:spcAft>
              <a:buClr>
                <a:srgbClr val="000000"/>
              </a:buClr>
              <a:buSzPts val="1600"/>
              <a:buFont typeface="Arial"/>
              <a:buChar char="●"/>
            </a:pPr>
            <a:r>
              <a:rPr b="1" i="0" lang="en-US" sz="1600" u="none" cap="none" strike="noStrike">
                <a:solidFill>
                  <a:srgbClr val="000000"/>
                </a:solidFill>
                <a:latin typeface="Montserrat"/>
                <a:ea typeface="Montserrat"/>
                <a:cs typeface="Montserrat"/>
                <a:sym typeface="Montserrat"/>
              </a:rPr>
              <a:t>IETF</a:t>
            </a:r>
            <a:r>
              <a:rPr i="0" lang="en-US" sz="1600" u="none" cap="none" strike="noStrike">
                <a:solidFill>
                  <a:srgbClr val="000000"/>
                </a:solidFill>
                <a:latin typeface="Montserrat"/>
                <a:ea typeface="Montserrat"/>
                <a:cs typeface="Montserrat"/>
                <a:sym typeface="Montserrat"/>
              </a:rPr>
              <a:t> </a:t>
            </a:r>
            <a:r>
              <a:rPr b="1" lang="en-US" sz="1600">
                <a:latin typeface="Montserrat"/>
                <a:ea typeface="Montserrat"/>
                <a:cs typeface="Montserrat"/>
                <a:sym typeface="Montserrat"/>
              </a:rPr>
              <a:t>E</a:t>
            </a:r>
            <a:r>
              <a:rPr lang="en-US" sz="1600">
                <a:latin typeface="Montserrat"/>
                <a:ea typeface="Montserrat"/>
                <a:cs typeface="Montserrat"/>
                <a:sym typeface="Montserrat"/>
              </a:rPr>
              <a:t>xecutive </a:t>
            </a:r>
            <a:r>
              <a:rPr b="1" i="0" lang="en-US" sz="1600" u="none" cap="none" strike="noStrike">
                <a:solidFill>
                  <a:srgbClr val="000000"/>
                </a:solidFill>
                <a:latin typeface="Montserrat"/>
                <a:ea typeface="Montserrat"/>
                <a:cs typeface="Montserrat"/>
                <a:sym typeface="Montserrat"/>
              </a:rPr>
              <a:t>D</a:t>
            </a:r>
            <a:r>
              <a:rPr i="0" lang="en-US" sz="1600" u="none" cap="none" strike="noStrike">
                <a:solidFill>
                  <a:srgbClr val="000000"/>
                </a:solidFill>
                <a:latin typeface="Montserrat"/>
                <a:ea typeface="Montserrat"/>
                <a:cs typeface="Montserrat"/>
                <a:sym typeface="Montserrat"/>
              </a:rPr>
              <a:t>irector</a:t>
            </a:r>
            <a:endParaRPr sz="1600">
              <a:latin typeface="Montserrat"/>
              <a:ea typeface="Montserrat"/>
              <a:cs typeface="Montserrat"/>
              <a:sym typeface="Montserrat"/>
            </a:endParaRPr>
          </a:p>
        </p:txBody>
      </p:sp>
      <p:sp>
        <p:nvSpPr>
          <p:cNvPr id="184" name="Google Shape;184;p25"/>
          <p:cNvSpPr txBox="1"/>
          <p:nvPr/>
        </p:nvSpPr>
        <p:spPr>
          <a:xfrm rot="1799986">
            <a:off x="4823423" y="3434375"/>
            <a:ext cx="4232430" cy="697853"/>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000">
                <a:solidFill>
                  <a:srgbClr val="E06666"/>
                </a:solidFill>
                <a:latin typeface="Impact"/>
                <a:ea typeface="Impact"/>
                <a:cs typeface="Impact"/>
                <a:sym typeface="Impact"/>
              </a:rPr>
              <a:t>UNDER CONSTRUCTION</a:t>
            </a:r>
            <a:endParaRPr sz="3000">
              <a:solidFill>
                <a:srgbClr val="E06666"/>
              </a:solidFill>
              <a:latin typeface="Impact"/>
              <a:ea typeface="Impact"/>
              <a:cs typeface="Impact"/>
              <a:sym typeface="Impac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6"/>
          <p:cNvSpPr txBox="1"/>
          <p:nvPr>
            <p:ph type="title"/>
          </p:nvPr>
        </p:nvSpPr>
        <p:spPr>
          <a:xfrm>
            <a:off x="471900" y="218223"/>
            <a:ext cx="8222100" cy="1288203"/>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FFFFFF"/>
              </a:buClr>
              <a:buSzPts val="3600"/>
              <a:buFont typeface="Open Sans"/>
              <a:buNone/>
            </a:pPr>
            <a:r>
              <a:rPr b="0" i="0" lang="en-US" sz="3600" u="none" cap="none" strike="noStrike">
                <a:solidFill>
                  <a:srgbClr val="FFFFFF"/>
                </a:solidFill>
                <a:latin typeface="Open Sans"/>
                <a:ea typeface="Open Sans"/>
                <a:cs typeface="Open Sans"/>
                <a:sym typeface="Open Sans"/>
              </a:rPr>
              <a:t>Who does what?</a:t>
            </a:r>
            <a:endParaRPr b="0" i="0" sz="3600" u="none" cap="none" strike="noStrike">
              <a:solidFill>
                <a:srgbClr val="FFFFFF"/>
              </a:solidFill>
              <a:latin typeface="Open Sans"/>
              <a:ea typeface="Open Sans"/>
              <a:cs typeface="Open Sans"/>
              <a:sym typeface="Open Sans"/>
            </a:endParaRPr>
          </a:p>
        </p:txBody>
      </p:sp>
      <p:sp>
        <p:nvSpPr>
          <p:cNvPr id="190" name="Google Shape;190;p26"/>
          <p:cNvSpPr txBox="1"/>
          <p:nvPr>
            <p:ph idx="1" type="body"/>
          </p:nvPr>
        </p:nvSpPr>
        <p:spPr>
          <a:xfrm>
            <a:off x="471900" y="1919074"/>
            <a:ext cx="8222100" cy="2991352"/>
          </a:xfrm>
          <a:prstGeom prst="rect">
            <a:avLst/>
          </a:prstGeom>
          <a:noFill/>
          <a:ln>
            <a:noFill/>
          </a:ln>
        </p:spPr>
        <p:txBody>
          <a:bodyPr anchorCtr="0" anchor="t" bIns="91400" lIns="91400" spcFirstLastPara="1" rIns="91400" wrap="square" tIns="91400">
            <a:noAutofit/>
          </a:bodyPr>
          <a:lstStyle/>
          <a:p>
            <a:pPr indent="-336550" lvl="0" marL="457200" rtl="0" algn="l">
              <a:spcBef>
                <a:spcPts val="0"/>
              </a:spcBef>
              <a:spcAft>
                <a:spcPts val="0"/>
              </a:spcAft>
              <a:buClr>
                <a:schemeClr val="dk1"/>
              </a:buClr>
              <a:buSzPts val="1700"/>
              <a:buChar char="●"/>
            </a:pPr>
            <a:r>
              <a:rPr b="1" lang="en-US" sz="2000">
                <a:solidFill>
                  <a:schemeClr val="dk1"/>
                </a:solidFill>
                <a:latin typeface="Montserrat"/>
                <a:ea typeface="Montserrat"/>
                <a:cs typeface="Montserrat"/>
                <a:sym typeface="Montserrat"/>
              </a:rPr>
              <a:t>IESG</a:t>
            </a:r>
            <a:r>
              <a:rPr b="1" lang="en-US" sz="2000">
                <a:solidFill>
                  <a:schemeClr val="dk1"/>
                </a:solidFill>
              </a:rPr>
              <a:t>:</a:t>
            </a:r>
            <a:r>
              <a:rPr lang="en-US" sz="2000">
                <a:solidFill>
                  <a:schemeClr val="dk1"/>
                </a:solidFill>
              </a:rPr>
              <a:t> responsible for technical management of IETF activities and the Internet standards process </a:t>
            </a:r>
            <a:endParaRPr sz="2000">
              <a:solidFill>
                <a:schemeClr val="dk1"/>
              </a:solidFill>
            </a:endParaRPr>
          </a:p>
          <a:p>
            <a:pPr indent="-336550" lvl="0" marL="457200" rtl="0" algn="l">
              <a:spcBef>
                <a:spcPts val="0"/>
              </a:spcBef>
              <a:spcAft>
                <a:spcPts val="0"/>
              </a:spcAft>
              <a:buClr>
                <a:schemeClr val="dk1"/>
              </a:buClr>
              <a:buSzPts val="1700"/>
              <a:buChar char="●"/>
            </a:pPr>
            <a:r>
              <a:rPr b="1" lang="en-US" sz="2000">
                <a:solidFill>
                  <a:schemeClr val="dk1"/>
                </a:solidFill>
                <a:latin typeface="Montserrat"/>
                <a:ea typeface="Montserrat"/>
                <a:cs typeface="Montserrat"/>
                <a:sym typeface="Montserrat"/>
              </a:rPr>
              <a:t>IRTF:</a:t>
            </a:r>
            <a:r>
              <a:rPr lang="en-US" sz="2000">
                <a:solidFill>
                  <a:schemeClr val="dk1"/>
                </a:solidFill>
              </a:rPr>
              <a:t> a parallel organization focused on longer-term research topics for the Internet</a:t>
            </a:r>
            <a:endParaRPr>
              <a:solidFill>
                <a:schemeClr val="dk1"/>
              </a:solidFill>
            </a:endParaRPr>
          </a:p>
          <a:p>
            <a:pPr indent="-339470" lvl="0" marL="452627" marR="0" rtl="0" algn="l">
              <a:lnSpc>
                <a:spcPct val="115000"/>
              </a:lnSpc>
              <a:spcBef>
                <a:spcPts val="0"/>
              </a:spcBef>
              <a:spcAft>
                <a:spcPts val="0"/>
              </a:spcAft>
              <a:buClr>
                <a:srgbClr val="002D3C"/>
              </a:buClr>
              <a:buSzPts val="1700"/>
              <a:buFont typeface="Montserrat"/>
              <a:buChar char="●"/>
            </a:pPr>
            <a:r>
              <a:rPr b="1" i="0" lang="en-US" sz="2000" u="none" cap="none" strike="noStrike">
                <a:solidFill>
                  <a:srgbClr val="002D3C"/>
                </a:solidFill>
                <a:latin typeface="Montserrat"/>
                <a:ea typeface="Montserrat"/>
                <a:cs typeface="Montserrat"/>
                <a:sym typeface="Montserrat"/>
              </a:rPr>
              <a:t>IAB</a:t>
            </a:r>
            <a:r>
              <a:rPr b="1" i="0" lang="en-US" sz="2000" u="none" cap="none" strike="noStrike">
                <a:solidFill>
                  <a:srgbClr val="002D3C"/>
                </a:solidFill>
                <a:latin typeface="Montserrat"/>
                <a:ea typeface="Montserrat"/>
                <a:cs typeface="Montserrat"/>
                <a:sym typeface="Montserrat"/>
              </a:rPr>
              <a:t>:</a:t>
            </a:r>
            <a:r>
              <a:rPr b="0" i="0" lang="en-US" sz="2000" u="none" cap="none" strike="noStrike">
                <a:solidFill>
                  <a:srgbClr val="002D3C"/>
                </a:solidFill>
                <a:latin typeface="Montserrat"/>
                <a:ea typeface="Montserrat"/>
                <a:cs typeface="Montserrat"/>
                <a:sym typeface="Montserrat"/>
              </a:rPr>
              <a:t> provides oversight of the Internet architecture and the standards process</a:t>
            </a:r>
            <a:endParaRPr/>
          </a:p>
          <a:p>
            <a:pPr indent="-339470" lvl="0" marL="452627" marR="0" rtl="0" algn="l">
              <a:lnSpc>
                <a:spcPct val="115000"/>
              </a:lnSpc>
              <a:spcBef>
                <a:spcPts val="0"/>
              </a:spcBef>
              <a:spcAft>
                <a:spcPts val="0"/>
              </a:spcAft>
              <a:buClr>
                <a:srgbClr val="002D3C"/>
              </a:buClr>
              <a:buSzPts val="1700"/>
              <a:buFont typeface="Montserrat"/>
              <a:buChar char="●"/>
            </a:pPr>
            <a:r>
              <a:rPr b="1" lang="en-US" sz="2000">
                <a:latin typeface="Montserrat"/>
                <a:ea typeface="Montserrat"/>
                <a:cs typeface="Montserrat"/>
                <a:sym typeface="Montserrat"/>
              </a:rPr>
              <a:t>IETF LLC</a:t>
            </a:r>
            <a:r>
              <a:rPr b="1" i="0" lang="en-US" sz="2000" u="none" cap="none" strike="noStrike">
                <a:solidFill>
                  <a:srgbClr val="002D3C"/>
                </a:solidFill>
                <a:latin typeface="Montserrat"/>
                <a:ea typeface="Montserrat"/>
                <a:cs typeface="Montserrat"/>
                <a:sym typeface="Montserrat"/>
              </a:rPr>
              <a:t>:</a:t>
            </a:r>
            <a:r>
              <a:rPr b="0" i="0" lang="en-US" sz="2000" u="none" cap="none" strike="noStrike">
                <a:solidFill>
                  <a:srgbClr val="002D3C"/>
                </a:solidFill>
                <a:latin typeface="Montserrat"/>
                <a:ea typeface="Montserrat"/>
                <a:cs typeface="Montserrat"/>
                <a:sym typeface="Montserrat"/>
              </a:rPr>
              <a:t> provides the corporate legal home for the IETF, the IAB, and the IRTF</a:t>
            </a:r>
            <a:r>
              <a:rPr lang="en-US" sz="2000"/>
              <a:t>; provides fiscal and administrative su</a:t>
            </a:r>
            <a:endParaRPr/>
          </a:p>
        </p:txBody>
      </p:sp>
      <p:sp>
        <p:nvSpPr>
          <p:cNvPr id="191" name="Google Shape;191;p26"/>
          <p:cNvSpPr txBox="1"/>
          <p:nvPr>
            <p:ph idx="12" type="sldNum"/>
          </p:nvPr>
        </p:nvSpPr>
        <p:spPr>
          <a:xfrm>
            <a:off x="8806059" y="4724798"/>
            <a:ext cx="266182" cy="335251"/>
          </a:xfrm>
          <a:prstGeom prst="rect">
            <a:avLst/>
          </a:prstGeom>
          <a:noFill/>
          <a:ln>
            <a:noFill/>
          </a:ln>
        </p:spPr>
        <p:txBody>
          <a:bodyPr anchorCtr="0" anchor="ctr" bIns="91400" lIns="91400" spcFirstLastPara="1" rIns="91400" wrap="square" tIns="91400">
            <a:noAutofit/>
          </a:bodyPr>
          <a:lstStyle/>
          <a:p>
            <a:pPr indent="0" lvl="0" marL="0" marR="0" rtl="0" algn="r">
              <a:lnSpc>
                <a:spcPct val="100000"/>
              </a:lnSpc>
              <a:spcBef>
                <a:spcPts val="0"/>
              </a:spcBef>
              <a:spcAft>
                <a:spcPts val="0"/>
              </a:spcAft>
              <a:buClr>
                <a:srgbClr val="737373"/>
              </a:buClr>
              <a:buSzPts val="1000"/>
              <a:buFont typeface="Roboto"/>
              <a:buNone/>
            </a:pPr>
            <a:fld id="{00000000-1234-1234-1234-123412341234}" type="slidenum">
              <a:rPr b="0" i="0" lang="en-US" sz="1000" u="none" cap="none" strike="noStrike">
                <a:solidFill>
                  <a:srgbClr val="737373"/>
                </a:solidFill>
                <a:latin typeface="Roboto"/>
                <a:ea typeface="Roboto"/>
                <a:cs typeface="Roboto"/>
                <a:sym typeface="Roboto"/>
              </a:rPr>
              <a:t>‹#›</a:t>
            </a:fld>
            <a:endParaRPr b="0" i="0" sz="1000" u="none" cap="none" strike="noStrike">
              <a:solidFill>
                <a:srgbClr val="737373"/>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7"/>
          <p:cNvSpPr txBox="1"/>
          <p:nvPr/>
        </p:nvSpPr>
        <p:spPr>
          <a:xfrm>
            <a:off x="754464" y="1647441"/>
            <a:ext cx="7635072" cy="1391109"/>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FFFFFF"/>
              </a:buClr>
              <a:buSzPts val="4200"/>
              <a:buFont typeface="Open Sans"/>
              <a:buNone/>
            </a:pPr>
            <a:r>
              <a:rPr b="0" i="0" lang="en-US" sz="4200" u="none" cap="none" strike="noStrike">
                <a:solidFill>
                  <a:srgbClr val="FFFFFF"/>
                </a:solidFill>
                <a:latin typeface="Open Sans"/>
                <a:ea typeface="Open Sans"/>
                <a:cs typeface="Open Sans"/>
                <a:sym typeface="Open Sans"/>
              </a:rPr>
              <a:t>IETF Week in a Nutshell</a:t>
            </a:r>
            <a:endParaRPr b="0" i="0" sz="1400" u="none" cap="none" strike="noStrike">
              <a:solidFill>
                <a:srgbClr val="4285F4"/>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8"/>
          <p:cNvSpPr txBox="1"/>
          <p:nvPr>
            <p:ph type="title"/>
          </p:nvPr>
        </p:nvSpPr>
        <p:spPr>
          <a:xfrm>
            <a:off x="471900" y="218223"/>
            <a:ext cx="8222100" cy="1288203"/>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FFFFFF"/>
              </a:buClr>
              <a:buSzPts val="3600"/>
              <a:buFont typeface="Open Sans"/>
              <a:buNone/>
            </a:pPr>
            <a:r>
              <a:rPr b="0" i="0" lang="en-US" sz="3600" u="none" cap="none" strike="noStrike">
                <a:solidFill>
                  <a:srgbClr val="FFFFFF"/>
                </a:solidFill>
                <a:latin typeface="Open Sans"/>
                <a:ea typeface="Open Sans"/>
                <a:cs typeface="Open Sans"/>
                <a:sym typeface="Open Sans"/>
              </a:rPr>
              <a:t>The IETF Meeting week</a:t>
            </a:r>
            <a:endParaRPr b="0" i="0" sz="3600" u="none" cap="none" strike="noStrike">
              <a:solidFill>
                <a:srgbClr val="FFFFFF"/>
              </a:solidFill>
              <a:latin typeface="Open Sans"/>
              <a:ea typeface="Open Sans"/>
              <a:cs typeface="Open Sans"/>
              <a:sym typeface="Open Sans"/>
            </a:endParaRPr>
          </a:p>
        </p:txBody>
      </p:sp>
      <p:sp>
        <p:nvSpPr>
          <p:cNvPr id="202" name="Google Shape;202;p28"/>
          <p:cNvSpPr txBox="1"/>
          <p:nvPr>
            <p:ph idx="1" type="body"/>
          </p:nvPr>
        </p:nvSpPr>
        <p:spPr>
          <a:xfrm>
            <a:off x="186150" y="1739145"/>
            <a:ext cx="8222100" cy="3070979"/>
          </a:xfrm>
          <a:prstGeom prst="rect">
            <a:avLst/>
          </a:prstGeom>
          <a:noFill/>
          <a:ln>
            <a:noFill/>
          </a:ln>
        </p:spPr>
        <p:txBody>
          <a:bodyPr anchorCtr="0" anchor="t" bIns="91400" lIns="91400" spcFirstLastPara="1" rIns="91400" wrap="square" tIns="91400">
            <a:noAutofit/>
          </a:bodyPr>
          <a:lstStyle/>
          <a:p>
            <a:pPr indent="-374650" lvl="0" marL="430911" marR="0" rtl="0" algn="l">
              <a:lnSpc>
                <a:spcPct val="115000"/>
              </a:lnSpc>
              <a:spcBef>
                <a:spcPts val="0"/>
              </a:spcBef>
              <a:spcAft>
                <a:spcPts val="0"/>
              </a:spcAft>
              <a:buClr>
                <a:srgbClr val="002D3C"/>
              </a:buClr>
              <a:buSzPts val="1800"/>
              <a:buFont typeface="Montserrat"/>
              <a:buChar char="●"/>
            </a:pPr>
            <a:r>
              <a:rPr b="0" i="0" lang="en-US" u="none" cap="none" strike="noStrike">
                <a:solidFill>
                  <a:srgbClr val="000000"/>
                </a:solidFill>
                <a:latin typeface="Montserrat"/>
                <a:ea typeface="Montserrat"/>
                <a:cs typeface="Montserrat"/>
                <a:sym typeface="Montserrat"/>
              </a:rPr>
              <a:t>Organized events include (on the agenda):</a:t>
            </a:r>
            <a:endParaRPr/>
          </a:p>
          <a:p>
            <a:pPr indent="-374650" lvl="1" marL="802513" marR="0" rtl="0" algn="l">
              <a:lnSpc>
                <a:spcPct val="115000"/>
              </a:lnSpc>
              <a:spcBef>
                <a:spcPts val="0"/>
              </a:spcBef>
              <a:spcAft>
                <a:spcPts val="0"/>
              </a:spcAft>
              <a:buClr>
                <a:srgbClr val="002D3C"/>
              </a:buClr>
              <a:buSzPts val="1800"/>
              <a:buFont typeface="Montserrat"/>
              <a:buChar char="○"/>
            </a:pPr>
            <a:r>
              <a:rPr b="0" i="0" lang="en-US" u="none" cap="none" strike="noStrike">
                <a:solidFill>
                  <a:srgbClr val="000000"/>
                </a:solidFill>
                <a:latin typeface="Montserrat"/>
                <a:ea typeface="Montserrat"/>
                <a:cs typeface="Montserrat"/>
                <a:sym typeface="Montserrat"/>
              </a:rPr>
              <a:t>Working Group sessions:  ~130 working groups</a:t>
            </a:r>
            <a:endParaRPr/>
          </a:p>
          <a:p>
            <a:pPr indent="-374650" lvl="1" marL="802513" marR="0" rtl="0" algn="l">
              <a:lnSpc>
                <a:spcPct val="115000"/>
              </a:lnSpc>
              <a:spcBef>
                <a:spcPts val="0"/>
              </a:spcBef>
              <a:spcAft>
                <a:spcPts val="0"/>
              </a:spcAft>
              <a:buClr>
                <a:srgbClr val="002D3C"/>
              </a:buClr>
              <a:buSzPts val="1800"/>
              <a:buFont typeface="Montserrat"/>
              <a:buChar char="○"/>
            </a:pPr>
            <a:r>
              <a:rPr b="0" i="0" lang="en-US" u="none" cap="none" strike="noStrike">
                <a:solidFill>
                  <a:srgbClr val="000000"/>
                </a:solidFill>
                <a:latin typeface="Montserrat"/>
                <a:ea typeface="Montserrat"/>
                <a:cs typeface="Montserrat"/>
                <a:sym typeface="Montserrat"/>
              </a:rPr>
              <a:t>Birds of a Feather sessions (BOFs)</a:t>
            </a:r>
            <a:endParaRPr b="0" i="0" u="none" cap="none" strike="noStrike">
              <a:solidFill>
                <a:srgbClr val="000000"/>
              </a:solidFill>
              <a:latin typeface="Montserrat"/>
              <a:ea typeface="Montserrat"/>
              <a:cs typeface="Montserrat"/>
              <a:sym typeface="Montserrat"/>
            </a:endParaRPr>
          </a:p>
          <a:p>
            <a:pPr indent="-374650" lvl="1" marL="802513" marR="0" rtl="0" algn="l">
              <a:lnSpc>
                <a:spcPct val="115000"/>
              </a:lnSpc>
              <a:spcBef>
                <a:spcPts val="0"/>
              </a:spcBef>
              <a:spcAft>
                <a:spcPts val="0"/>
              </a:spcAft>
              <a:buClr>
                <a:srgbClr val="002D3C"/>
              </a:buClr>
              <a:buSzPts val="1800"/>
              <a:buFont typeface="Montserrat"/>
              <a:buChar char="○"/>
            </a:pPr>
            <a:r>
              <a:rPr b="0" i="0" lang="en-US" u="none" cap="none" strike="noStrike">
                <a:solidFill>
                  <a:srgbClr val="000000"/>
                </a:solidFill>
                <a:latin typeface="Montserrat"/>
                <a:ea typeface="Montserrat"/>
                <a:cs typeface="Montserrat"/>
                <a:sym typeface="Montserrat"/>
              </a:rPr>
              <a:t>IRTF sessions: ~7</a:t>
            </a:r>
            <a:endParaRPr/>
          </a:p>
          <a:p>
            <a:pPr indent="-374650" lvl="1" marL="802513" marR="0" rtl="0" algn="l">
              <a:lnSpc>
                <a:spcPct val="115000"/>
              </a:lnSpc>
              <a:spcBef>
                <a:spcPts val="0"/>
              </a:spcBef>
              <a:spcAft>
                <a:spcPts val="0"/>
              </a:spcAft>
              <a:buClr>
                <a:srgbClr val="002D3C"/>
              </a:buClr>
              <a:buSzPts val="1800"/>
              <a:buFont typeface="Montserrat"/>
              <a:buChar char="○"/>
            </a:pPr>
            <a:r>
              <a:rPr b="0" i="0" lang="en-US" u="none" cap="none" strike="noStrike">
                <a:solidFill>
                  <a:srgbClr val="000000"/>
                </a:solidFill>
                <a:latin typeface="Montserrat"/>
                <a:ea typeface="Montserrat"/>
                <a:cs typeface="Montserrat"/>
                <a:sym typeface="Montserrat"/>
              </a:rPr>
              <a:t>Area-wide sessions</a:t>
            </a:r>
            <a:endParaRPr/>
          </a:p>
          <a:p>
            <a:pPr indent="-374650" lvl="1" marL="802513" marR="0" rtl="0" algn="l">
              <a:lnSpc>
                <a:spcPct val="115000"/>
              </a:lnSpc>
              <a:spcBef>
                <a:spcPts val="0"/>
              </a:spcBef>
              <a:spcAft>
                <a:spcPts val="0"/>
              </a:spcAft>
              <a:buClr>
                <a:srgbClr val="002D3C"/>
              </a:buClr>
              <a:buSzPts val="1800"/>
              <a:buFont typeface="Montserrat"/>
              <a:buChar char="○"/>
            </a:pPr>
            <a:r>
              <a:rPr b="0" i="0" lang="en-US" u="none" cap="none" strike="noStrike">
                <a:solidFill>
                  <a:srgbClr val="000000"/>
                </a:solidFill>
                <a:latin typeface="Montserrat"/>
                <a:ea typeface="Montserrat"/>
                <a:cs typeface="Montserrat"/>
                <a:sym typeface="Montserrat"/>
              </a:rPr>
              <a:t>IETF-wide plenar</a:t>
            </a:r>
            <a:r>
              <a:rPr lang="en-US">
                <a:solidFill>
                  <a:srgbClr val="000000"/>
                </a:solidFill>
              </a:rPr>
              <a:t>y</a:t>
            </a:r>
            <a:endParaRPr b="0" i="0" u="none" cap="none" strike="noStrike">
              <a:solidFill>
                <a:srgbClr val="000000"/>
              </a:solidFill>
              <a:latin typeface="Montserrat"/>
              <a:ea typeface="Montserrat"/>
              <a:cs typeface="Montserrat"/>
              <a:sym typeface="Montserrat"/>
            </a:endParaRPr>
          </a:p>
          <a:p>
            <a:pPr indent="-374650" lvl="1" marL="802513" marR="0" rtl="0" algn="l">
              <a:lnSpc>
                <a:spcPct val="115000"/>
              </a:lnSpc>
              <a:spcBef>
                <a:spcPts val="0"/>
              </a:spcBef>
              <a:spcAft>
                <a:spcPts val="0"/>
              </a:spcAft>
              <a:buClr>
                <a:srgbClr val="002D3C"/>
              </a:buClr>
              <a:buSzPts val="1800"/>
              <a:buFont typeface="Montserrat"/>
              <a:buChar char="○"/>
            </a:pPr>
            <a:r>
              <a:rPr b="0" i="0" lang="en-US" u="none" cap="none" strike="noStrike">
                <a:solidFill>
                  <a:srgbClr val="000000"/>
                </a:solidFill>
                <a:latin typeface="Montserrat"/>
                <a:ea typeface="Montserrat"/>
                <a:cs typeface="Montserrat"/>
                <a:sym typeface="Montserrat"/>
              </a:rPr>
              <a:t>Hackathons </a:t>
            </a:r>
            <a:r>
              <a:rPr lang="en-US">
                <a:solidFill>
                  <a:srgbClr val="000000"/>
                </a:solidFill>
              </a:rPr>
              <a:t> and </a:t>
            </a:r>
            <a:r>
              <a:rPr b="0" i="0" lang="en-US" u="none" cap="none" strike="noStrike">
                <a:solidFill>
                  <a:srgbClr val="000000"/>
                </a:solidFill>
                <a:latin typeface="Montserrat"/>
                <a:ea typeface="Montserrat"/>
                <a:cs typeface="Montserrat"/>
                <a:sym typeface="Montserrat"/>
              </a:rPr>
              <a:t>Code Sprints</a:t>
            </a:r>
            <a:endParaRPr/>
          </a:p>
          <a:p>
            <a:pPr indent="-374650" lvl="1" marL="802513" marR="0" rtl="0" algn="l">
              <a:lnSpc>
                <a:spcPct val="115000"/>
              </a:lnSpc>
              <a:spcBef>
                <a:spcPts val="0"/>
              </a:spcBef>
              <a:spcAft>
                <a:spcPts val="0"/>
              </a:spcAft>
              <a:buClr>
                <a:srgbClr val="002D3C"/>
              </a:buClr>
              <a:buSzPts val="1800"/>
              <a:buFont typeface="Montserrat"/>
              <a:buChar char="○"/>
            </a:pPr>
            <a:r>
              <a:rPr b="0" i="0" lang="en-US" u="none" cap="none" strike="noStrike">
                <a:solidFill>
                  <a:srgbClr val="000000"/>
                </a:solidFill>
                <a:latin typeface="Montserrat"/>
                <a:ea typeface="Montserrat"/>
                <a:cs typeface="Montserrat"/>
                <a:sym typeface="Montserrat"/>
              </a:rPr>
              <a:t>Tutorials &amp; Lunch Sessions</a:t>
            </a:r>
            <a:endParaRPr/>
          </a:p>
          <a:p>
            <a:pPr indent="-374650" lvl="1" marL="802513" marR="0" rtl="0" algn="l">
              <a:lnSpc>
                <a:spcPct val="115000"/>
              </a:lnSpc>
              <a:spcBef>
                <a:spcPts val="0"/>
              </a:spcBef>
              <a:spcAft>
                <a:spcPts val="0"/>
              </a:spcAft>
              <a:buClr>
                <a:srgbClr val="002D3C"/>
              </a:buClr>
              <a:buSzPts val="1800"/>
              <a:buChar char="○"/>
            </a:pPr>
            <a:r>
              <a:rPr lang="en-US">
                <a:solidFill>
                  <a:srgbClr val="000000"/>
                </a:solidFill>
              </a:rPr>
              <a:t>Hot RFC Lightning Talks</a:t>
            </a:r>
            <a:endParaRPr>
              <a:solidFill>
                <a:srgbClr val="000000"/>
              </a:solidFill>
            </a:endParaRPr>
          </a:p>
          <a:p>
            <a:pPr indent="-374650" lvl="1" marL="802513" marR="0" rtl="0" algn="l">
              <a:lnSpc>
                <a:spcPct val="115000"/>
              </a:lnSpc>
              <a:spcBef>
                <a:spcPts val="0"/>
              </a:spcBef>
              <a:spcAft>
                <a:spcPts val="0"/>
              </a:spcAft>
              <a:buClr>
                <a:srgbClr val="002D3C"/>
              </a:buClr>
              <a:buSzPts val="1800"/>
              <a:buChar char="○"/>
            </a:pPr>
            <a:r>
              <a:rPr i="0" lang="en-US" u="none" cap="none" strike="noStrike">
                <a:solidFill>
                  <a:srgbClr val="000000"/>
                </a:solidFill>
              </a:rPr>
              <a:t>Social Events</a:t>
            </a:r>
            <a:endParaRPr>
              <a:solidFill>
                <a:srgbClr val="000000"/>
              </a:solidFill>
            </a:endParaRPr>
          </a:p>
        </p:txBody>
      </p:sp>
      <p:sp>
        <p:nvSpPr>
          <p:cNvPr id="203" name="Google Shape;203;p28"/>
          <p:cNvSpPr txBox="1"/>
          <p:nvPr>
            <p:ph idx="12" type="sldNum"/>
          </p:nvPr>
        </p:nvSpPr>
        <p:spPr>
          <a:xfrm>
            <a:off x="8735428" y="4724798"/>
            <a:ext cx="336813" cy="335251"/>
          </a:xfrm>
          <a:prstGeom prst="rect">
            <a:avLst/>
          </a:prstGeom>
          <a:noFill/>
          <a:ln>
            <a:noFill/>
          </a:ln>
        </p:spPr>
        <p:txBody>
          <a:bodyPr anchorCtr="0" anchor="ctr" bIns="91400" lIns="91400" spcFirstLastPara="1" rIns="91400" wrap="square" tIns="91400">
            <a:noAutofit/>
          </a:bodyPr>
          <a:lstStyle/>
          <a:p>
            <a:pPr indent="0" lvl="0" marL="0" marR="0" rtl="0" algn="r">
              <a:lnSpc>
                <a:spcPct val="100000"/>
              </a:lnSpc>
              <a:spcBef>
                <a:spcPts val="0"/>
              </a:spcBef>
              <a:spcAft>
                <a:spcPts val="0"/>
              </a:spcAft>
              <a:buClr>
                <a:srgbClr val="737373"/>
              </a:buClr>
              <a:buSzPts val="1000"/>
              <a:buFont typeface="Roboto"/>
              <a:buNone/>
            </a:pPr>
            <a:fld id="{00000000-1234-1234-1234-123412341234}" type="slidenum">
              <a:rPr b="0" i="0" lang="en-US" sz="1000" u="none" cap="none" strike="noStrike">
                <a:solidFill>
                  <a:srgbClr val="737373"/>
                </a:solidFill>
                <a:latin typeface="Roboto"/>
                <a:ea typeface="Roboto"/>
                <a:cs typeface="Roboto"/>
                <a:sym typeface="Roboto"/>
              </a:rPr>
              <a:t>‹#›</a:t>
            </a:fld>
            <a:endParaRPr b="0" i="0" sz="1000" u="none" cap="none" strike="noStrike">
              <a:solidFill>
                <a:srgbClr val="737373"/>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9"/>
          <p:cNvSpPr txBox="1"/>
          <p:nvPr>
            <p:ph type="title"/>
          </p:nvPr>
        </p:nvSpPr>
        <p:spPr>
          <a:xfrm>
            <a:off x="471900" y="218223"/>
            <a:ext cx="8222100" cy="1288203"/>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FFFFFF"/>
              </a:buClr>
              <a:buSzPts val="3600"/>
              <a:buFont typeface="Open Sans"/>
              <a:buNone/>
            </a:pPr>
            <a:r>
              <a:rPr lang="en-US"/>
              <a:t>The </a:t>
            </a:r>
            <a:r>
              <a:rPr b="0" i="0" lang="en-US" sz="3600" u="none" cap="none" strike="noStrike">
                <a:solidFill>
                  <a:srgbClr val="FFFFFF"/>
                </a:solidFill>
                <a:latin typeface="Open Sans"/>
                <a:ea typeface="Open Sans"/>
                <a:cs typeface="Open Sans"/>
                <a:sym typeface="Open Sans"/>
              </a:rPr>
              <a:t>IETF Meeting week (cont.)</a:t>
            </a:r>
            <a:endParaRPr/>
          </a:p>
        </p:txBody>
      </p:sp>
      <p:sp>
        <p:nvSpPr>
          <p:cNvPr id="209" name="Google Shape;209;p29"/>
          <p:cNvSpPr txBox="1"/>
          <p:nvPr>
            <p:ph idx="1" type="body"/>
          </p:nvPr>
        </p:nvSpPr>
        <p:spPr>
          <a:xfrm>
            <a:off x="243300" y="1771650"/>
            <a:ext cx="8222100" cy="3138900"/>
          </a:xfrm>
          <a:prstGeom prst="rect">
            <a:avLst/>
          </a:prstGeom>
          <a:noFill/>
          <a:ln>
            <a:noFill/>
          </a:ln>
        </p:spPr>
        <p:txBody>
          <a:bodyPr anchorCtr="0" anchor="t" bIns="91400" lIns="91400" spcFirstLastPara="1" rIns="91400" wrap="square" tIns="91400">
            <a:noAutofit/>
          </a:bodyPr>
          <a:lstStyle/>
          <a:p>
            <a:pPr indent="0" lvl="0" marL="0" marR="0" rtl="0" algn="l">
              <a:lnSpc>
                <a:spcPct val="115000"/>
              </a:lnSpc>
              <a:spcBef>
                <a:spcPts val="0"/>
              </a:spcBef>
              <a:spcAft>
                <a:spcPts val="0"/>
              </a:spcAft>
              <a:buClr>
                <a:srgbClr val="002D3C"/>
              </a:buClr>
              <a:buSzPts val="2000"/>
              <a:buFont typeface="Montserrat"/>
              <a:buNone/>
            </a:pPr>
            <a:r>
              <a:rPr lang="en-US" sz="2000"/>
              <a:t>Activities </a:t>
            </a:r>
            <a:r>
              <a:rPr i="0" lang="en-US" sz="2000" u="none" cap="none" strike="noStrike">
                <a:solidFill>
                  <a:srgbClr val="002D3C"/>
                </a:solidFill>
              </a:rPr>
              <a:t>not on the </a:t>
            </a:r>
            <a:r>
              <a:rPr lang="en-US" sz="2000"/>
              <a:t>a</a:t>
            </a:r>
            <a:r>
              <a:rPr i="0" lang="en-US" sz="2000" u="none" cap="none" strike="noStrike">
                <a:solidFill>
                  <a:srgbClr val="002D3C"/>
                </a:solidFill>
              </a:rPr>
              <a:t>genda</a:t>
            </a:r>
            <a:r>
              <a:rPr lang="en-US" sz="2000"/>
              <a:t> </a:t>
            </a:r>
            <a:r>
              <a:rPr i="0" lang="en-US" sz="2000" u="none" cap="none" strike="noStrike">
                <a:solidFill>
                  <a:srgbClr val="002D3C"/>
                </a:solidFill>
              </a:rPr>
              <a:t>i</a:t>
            </a:r>
            <a:r>
              <a:rPr b="0" i="0" lang="en-US" sz="2000" u="none" cap="none" strike="noStrike">
                <a:solidFill>
                  <a:srgbClr val="002D3C"/>
                </a:solidFill>
                <a:latin typeface="Montserrat"/>
                <a:ea typeface="Montserrat"/>
                <a:cs typeface="Montserrat"/>
                <a:sym typeface="Montserrat"/>
              </a:rPr>
              <a:t>nclude:</a:t>
            </a:r>
            <a:endParaRPr/>
          </a:p>
          <a:p>
            <a:pPr indent="-301752" lvl="0" marL="402336" marR="0" rtl="0" algn="l">
              <a:lnSpc>
                <a:spcPct val="115000"/>
              </a:lnSpc>
              <a:spcBef>
                <a:spcPts val="0"/>
              </a:spcBef>
              <a:spcAft>
                <a:spcPts val="0"/>
              </a:spcAft>
              <a:buClr>
                <a:srgbClr val="002D3C"/>
              </a:buClr>
              <a:buSzPts val="1500"/>
              <a:buFont typeface="Montserrat"/>
              <a:buChar char="●"/>
            </a:pPr>
            <a:r>
              <a:rPr b="0" i="0" lang="en-US" sz="2000" u="none" cap="none" strike="noStrike">
                <a:solidFill>
                  <a:srgbClr val="002D3C"/>
                </a:solidFill>
                <a:latin typeface="Montserrat"/>
                <a:ea typeface="Montserrat"/>
                <a:cs typeface="Montserrat"/>
                <a:sym typeface="Montserrat"/>
              </a:rPr>
              <a:t>Hallway meetings</a:t>
            </a:r>
            <a:endParaRPr/>
          </a:p>
          <a:p>
            <a:pPr indent="-301752" lvl="0" marL="402336" marR="0" rtl="0" algn="l">
              <a:lnSpc>
                <a:spcPct val="115000"/>
              </a:lnSpc>
              <a:spcBef>
                <a:spcPts val="0"/>
              </a:spcBef>
              <a:spcAft>
                <a:spcPts val="0"/>
              </a:spcAft>
              <a:buClr>
                <a:srgbClr val="002D3C"/>
              </a:buClr>
              <a:buSzPts val="1500"/>
              <a:buFont typeface="Montserrat"/>
              <a:buChar char="●"/>
            </a:pPr>
            <a:r>
              <a:rPr b="0" i="0" lang="en-US" sz="2000" u="none" cap="none" strike="noStrike">
                <a:solidFill>
                  <a:srgbClr val="002D3C"/>
                </a:solidFill>
                <a:latin typeface="Montserrat"/>
                <a:ea typeface="Montserrat"/>
                <a:cs typeface="Montserrat"/>
                <a:sym typeface="Montserrat"/>
              </a:rPr>
              <a:t>Many Bar BOFs</a:t>
            </a:r>
            <a:endParaRPr/>
          </a:p>
          <a:p>
            <a:pPr indent="-301752" lvl="0" marL="402336" marR="0" rtl="0" algn="l">
              <a:lnSpc>
                <a:spcPct val="115000"/>
              </a:lnSpc>
              <a:spcBef>
                <a:spcPts val="0"/>
              </a:spcBef>
              <a:spcAft>
                <a:spcPts val="0"/>
              </a:spcAft>
              <a:buClr>
                <a:srgbClr val="002D3C"/>
              </a:buClr>
              <a:buSzPts val="1500"/>
              <a:buFont typeface="Montserrat"/>
              <a:buChar char="●"/>
            </a:pPr>
            <a:r>
              <a:rPr b="0" i="0" lang="en-US" sz="2000" u="none" cap="none" strike="noStrike">
                <a:solidFill>
                  <a:srgbClr val="002D3C"/>
                </a:solidFill>
                <a:latin typeface="Montserrat"/>
                <a:ea typeface="Montserrat"/>
                <a:cs typeface="Montserrat"/>
                <a:sym typeface="Montserrat"/>
              </a:rPr>
              <a:t>Marathon Editing Sessions</a:t>
            </a:r>
            <a:br>
              <a:rPr b="0" i="0" lang="en-US" sz="2000" u="none" cap="none" strike="noStrike">
                <a:solidFill>
                  <a:srgbClr val="002D3C"/>
                </a:solidFill>
                <a:latin typeface="Montserrat"/>
                <a:ea typeface="Montserrat"/>
                <a:cs typeface="Montserrat"/>
                <a:sym typeface="Montserrat"/>
              </a:rPr>
            </a:br>
            <a:endParaRPr b="0" i="0" sz="2000" u="none" cap="none" strike="noStrike">
              <a:solidFill>
                <a:srgbClr val="002D3C"/>
              </a:solidFill>
              <a:latin typeface="Montserrat"/>
              <a:ea typeface="Montserrat"/>
              <a:cs typeface="Montserrat"/>
              <a:sym typeface="Montserrat"/>
            </a:endParaRPr>
          </a:p>
          <a:p>
            <a:pPr indent="0" lvl="0" marL="0" marR="0" rtl="0" algn="l">
              <a:lnSpc>
                <a:spcPct val="115000"/>
              </a:lnSpc>
              <a:spcBef>
                <a:spcPts val="0"/>
              </a:spcBef>
              <a:spcAft>
                <a:spcPts val="0"/>
              </a:spcAft>
              <a:buClr>
                <a:srgbClr val="002D3C"/>
              </a:buClr>
              <a:buSzPts val="2000"/>
              <a:buFont typeface="Montserrat"/>
              <a:buNone/>
            </a:pPr>
            <a:r>
              <a:rPr b="0" i="0" lang="en-US" sz="2000" u="none" cap="none" strike="noStrike">
                <a:solidFill>
                  <a:srgbClr val="002D3C"/>
                </a:solidFill>
                <a:latin typeface="Montserrat"/>
                <a:ea typeface="Montserrat"/>
                <a:cs typeface="Montserrat"/>
                <a:sym typeface="Montserrat"/>
              </a:rPr>
              <a:t>The </a:t>
            </a:r>
            <a:r>
              <a:rPr b="1" i="0" lang="en-US" sz="2000" u="none" cap="none" strike="noStrike">
                <a:solidFill>
                  <a:srgbClr val="002D3C"/>
                </a:solidFill>
                <a:latin typeface="Montserrat"/>
                <a:ea typeface="Montserrat"/>
                <a:cs typeface="Montserrat"/>
                <a:sym typeface="Montserrat"/>
              </a:rPr>
              <a:t>App</a:t>
            </a:r>
            <a:r>
              <a:rPr b="0" i="0" lang="en-US" sz="2000" u="none" cap="none" strike="noStrike">
                <a:solidFill>
                  <a:srgbClr val="002D3C"/>
                </a:solidFill>
                <a:latin typeface="Montserrat"/>
                <a:ea typeface="Montserrat"/>
                <a:cs typeface="Montserrat"/>
                <a:sym typeface="Montserrat"/>
              </a:rPr>
              <a:t> is your friend! </a:t>
            </a:r>
            <a:endParaRPr b="0" i="0" sz="2000" u="none" cap="none" strike="noStrike">
              <a:solidFill>
                <a:srgbClr val="002D3C"/>
              </a:solidFill>
              <a:latin typeface="Montserrat"/>
              <a:ea typeface="Montserrat"/>
              <a:cs typeface="Montserrat"/>
              <a:sym typeface="Montserrat"/>
            </a:endParaRPr>
          </a:p>
          <a:p>
            <a:pPr indent="0" lvl="0" marL="0" marR="0" rtl="0" algn="l">
              <a:lnSpc>
                <a:spcPct val="115000"/>
              </a:lnSpc>
              <a:spcBef>
                <a:spcPts val="0"/>
              </a:spcBef>
              <a:spcAft>
                <a:spcPts val="0"/>
              </a:spcAft>
              <a:buClr>
                <a:srgbClr val="002D3C"/>
              </a:buClr>
              <a:buSzPts val="2000"/>
              <a:buFont typeface="Montserrat"/>
              <a:buNone/>
            </a:pPr>
            <a:r>
              <a:t/>
            </a:r>
            <a:endParaRPr b="0" i="0" sz="2000" u="none" cap="none" strike="noStrike">
              <a:solidFill>
                <a:srgbClr val="002D3C"/>
              </a:solidFill>
              <a:latin typeface="Montserrat"/>
              <a:ea typeface="Montserrat"/>
              <a:cs typeface="Montserrat"/>
              <a:sym typeface="Montserrat"/>
            </a:endParaRPr>
          </a:p>
          <a:p>
            <a:pPr indent="0" lvl="0" marL="0" marR="0" rtl="0" algn="l">
              <a:lnSpc>
                <a:spcPct val="115000"/>
              </a:lnSpc>
              <a:spcBef>
                <a:spcPts val="0"/>
              </a:spcBef>
              <a:spcAft>
                <a:spcPts val="0"/>
              </a:spcAft>
              <a:buClr>
                <a:srgbClr val="002D3C"/>
              </a:buClr>
              <a:buSzPts val="2000"/>
              <a:buFont typeface="Montserrat"/>
              <a:buNone/>
            </a:pPr>
            <a:r>
              <a:rPr b="0" i="0" lang="en-US" sz="2000" u="none" cap="none" strike="noStrike">
                <a:solidFill>
                  <a:srgbClr val="002D3C"/>
                </a:solidFill>
                <a:latin typeface="Montserrat"/>
                <a:ea typeface="Montserrat"/>
                <a:cs typeface="Montserrat"/>
                <a:sym typeface="Montserrat"/>
              </a:rPr>
              <a:t>The </a:t>
            </a:r>
            <a:r>
              <a:rPr b="1" i="0" lang="en-US" sz="2000" u="none" cap="none" strike="noStrike">
                <a:solidFill>
                  <a:srgbClr val="002D3C"/>
                </a:solidFill>
                <a:latin typeface="Montserrat"/>
                <a:ea typeface="Montserrat"/>
                <a:cs typeface="Montserrat"/>
                <a:sym typeface="Montserrat"/>
              </a:rPr>
              <a:t>Agenda</a:t>
            </a:r>
            <a:r>
              <a:rPr b="0" i="0" lang="en-US" sz="2000" u="none" cap="none" strike="noStrike">
                <a:solidFill>
                  <a:srgbClr val="002D3C"/>
                </a:solidFill>
                <a:latin typeface="Montserrat"/>
                <a:ea typeface="Montserrat"/>
                <a:cs typeface="Montserrat"/>
                <a:sym typeface="Montserrat"/>
              </a:rPr>
              <a:t> is your friend!</a:t>
            </a:r>
            <a:br>
              <a:rPr b="0" i="0" lang="en-US" sz="2000" u="none" cap="none" strike="noStrike">
                <a:solidFill>
                  <a:srgbClr val="002D3C"/>
                </a:solidFill>
                <a:latin typeface="Montserrat"/>
                <a:ea typeface="Montserrat"/>
                <a:cs typeface="Montserrat"/>
                <a:sym typeface="Montserrat"/>
              </a:rPr>
            </a:br>
            <a:r>
              <a:rPr lang="en-US" sz="2000" u="sng">
                <a:solidFill>
                  <a:schemeClr val="hlink"/>
                </a:solidFill>
                <a:hlinkClick r:id="rId3"/>
              </a:rPr>
              <a:t>https://datatracker.ietf.org/meeting/104/agenda</a:t>
            </a:r>
            <a:endParaRPr b="0" i="0" sz="2000" u="none" cap="none" strike="noStrike">
              <a:solidFill>
                <a:srgbClr val="002D3C"/>
              </a:solidFill>
              <a:latin typeface="Montserrat"/>
              <a:ea typeface="Montserrat"/>
              <a:cs typeface="Montserrat"/>
              <a:sym typeface="Montserrat"/>
            </a:endParaRPr>
          </a:p>
        </p:txBody>
      </p:sp>
      <p:sp>
        <p:nvSpPr>
          <p:cNvPr id="210" name="Google Shape;210;p29"/>
          <p:cNvSpPr txBox="1"/>
          <p:nvPr>
            <p:ph idx="12" type="sldNum"/>
          </p:nvPr>
        </p:nvSpPr>
        <p:spPr>
          <a:xfrm>
            <a:off x="8735428" y="4724798"/>
            <a:ext cx="336813" cy="335251"/>
          </a:xfrm>
          <a:prstGeom prst="rect">
            <a:avLst/>
          </a:prstGeom>
          <a:noFill/>
          <a:ln>
            <a:noFill/>
          </a:ln>
        </p:spPr>
        <p:txBody>
          <a:bodyPr anchorCtr="0" anchor="ctr" bIns="91400" lIns="91400" spcFirstLastPara="1" rIns="91400" wrap="square" tIns="91400">
            <a:noAutofit/>
          </a:bodyPr>
          <a:lstStyle/>
          <a:p>
            <a:pPr indent="0" lvl="0" marL="0" marR="0" rtl="0" algn="r">
              <a:lnSpc>
                <a:spcPct val="100000"/>
              </a:lnSpc>
              <a:spcBef>
                <a:spcPts val="0"/>
              </a:spcBef>
              <a:spcAft>
                <a:spcPts val="0"/>
              </a:spcAft>
              <a:buClr>
                <a:srgbClr val="737373"/>
              </a:buClr>
              <a:buSzPts val="1000"/>
              <a:buFont typeface="Roboto"/>
              <a:buNone/>
            </a:pPr>
            <a:fld id="{00000000-1234-1234-1234-123412341234}" type="slidenum">
              <a:rPr b="0" i="0" lang="en-US" sz="1000" u="none" cap="none" strike="noStrike">
                <a:solidFill>
                  <a:srgbClr val="737373"/>
                </a:solidFill>
                <a:latin typeface="Roboto"/>
                <a:ea typeface="Roboto"/>
                <a:cs typeface="Roboto"/>
                <a:sym typeface="Roboto"/>
              </a:rPr>
              <a:t>‹#›</a:t>
            </a:fld>
            <a:endParaRPr b="0" i="0" sz="1000" u="none" cap="none" strike="noStrike">
              <a:solidFill>
                <a:srgbClr val="737373"/>
              </a:solidFill>
              <a:latin typeface="Roboto"/>
              <a:ea typeface="Roboto"/>
              <a:cs typeface="Roboto"/>
              <a:sym typeface="Roboto"/>
            </a:endParaRPr>
          </a:p>
        </p:txBody>
      </p:sp>
      <p:grpSp>
        <p:nvGrpSpPr>
          <p:cNvPr id="211" name="Google Shape;211;p29"/>
          <p:cNvGrpSpPr/>
          <p:nvPr/>
        </p:nvGrpSpPr>
        <p:grpSpPr>
          <a:xfrm>
            <a:off x="3595157" y="3414750"/>
            <a:ext cx="846668" cy="775099"/>
            <a:chOff x="0" y="0"/>
            <a:chExt cx="876443" cy="876443"/>
          </a:xfrm>
        </p:grpSpPr>
        <p:pic>
          <p:nvPicPr>
            <p:cNvPr descr="Picture 4" id="212" name="Google Shape;212;p29"/>
            <p:cNvPicPr preferRelativeResize="0"/>
            <p:nvPr/>
          </p:nvPicPr>
          <p:blipFill rotWithShape="1">
            <a:blip r:embed="rId4">
              <a:alphaModFix/>
            </a:blip>
            <a:srcRect b="0" l="0" r="0" t="0"/>
            <a:stretch/>
          </p:blipFill>
          <p:spPr>
            <a:xfrm>
              <a:off x="18948" y="18948"/>
              <a:ext cx="840867" cy="840868"/>
            </a:xfrm>
            <a:prstGeom prst="rect">
              <a:avLst/>
            </a:prstGeom>
            <a:noFill/>
            <a:ln>
              <a:noFill/>
            </a:ln>
            <a:effectLst>
              <a:outerShdw blurRad="38100" rotWithShape="0" dir="5400000" dist="23000">
                <a:srgbClr val="000000">
                  <a:alpha val="34901"/>
                </a:srgbClr>
              </a:outerShdw>
            </a:effectLst>
          </p:spPr>
        </p:pic>
        <p:sp>
          <p:nvSpPr>
            <p:cNvPr id="213" name="Google Shape;213;p29"/>
            <p:cNvSpPr/>
            <p:nvPr/>
          </p:nvSpPr>
          <p:spPr>
            <a:xfrm>
              <a:off x="0" y="0"/>
              <a:ext cx="876443" cy="876443"/>
            </a:xfrm>
            <a:prstGeom prst="roundRect">
              <a:avLst>
                <a:gd fmla="val 15000" name="adj"/>
              </a:avLst>
            </a:prstGeom>
            <a:no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4285F4"/>
                </a:buClr>
                <a:buSzPts val="1400"/>
                <a:buFont typeface="Arial"/>
                <a:buNone/>
              </a:pPr>
              <a:r>
                <a:t/>
              </a:r>
              <a:endParaRPr b="0" i="0" sz="1400" u="none" cap="none" strike="noStrike">
                <a:solidFill>
                  <a:srgbClr val="4285F4"/>
                </a:solidFill>
                <a:latin typeface="Arial"/>
                <a:ea typeface="Arial"/>
                <a:cs typeface="Arial"/>
                <a:sym typeface="Arial"/>
              </a:endParaRPr>
            </a:p>
          </p:txBody>
        </p:sp>
      </p:grpSp>
      <p:pic>
        <p:nvPicPr>
          <p:cNvPr id="214" name="Google Shape;214;p29"/>
          <p:cNvPicPr preferRelativeResize="0"/>
          <p:nvPr/>
        </p:nvPicPr>
        <p:blipFill rotWithShape="1">
          <a:blip r:embed="rId5">
            <a:alphaModFix/>
          </a:blip>
          <a:srcRect b="0" l="0" r="0" t="0"/>
          <a:stretch/>
        </p:blipFill>
        <p:spPr>
          <a:xfrm>
            <a:off x="5235587" y="1991123"/>
            <a:ext cx="3499841" cy="233322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0"/>
          <p:cNvSpPr txBox="1"/>
          <p:nvPr>
            <p:ph type="title"/>
          </p:nvPr>
        </p:nvSpPr>
        <p:spPr>
          <a:xfrm>
            <a:off x="471900" y="195746"/>
            <a:ext cx="8222100" cy="1310680"/>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FFFFFF"/>
              </a:buClr>
              <a:buSzPts val="3200"/>
              <a:buFont typeface="Open Sans"/>
              <a:buNone/>
            </a:pPr>
            <a:r>
              <a:rPr b="0" i="0" lang="en-US" sz="3200" u="none" cap="none" strike="noStrike">
                <a:solidFill>
                  <a:srgbClr val="FFFFFF"/>
                </a:solidFill>
                <a:latin typeface="Open Sans"/>
                <a:ea typeface="Open Sans"/>
                <a:cs typeface="Open Sans"/>
                <a:sym typeface="Open Sans"/>
              </a:rPr>
              <a:t>Working Group</a:t>
            </a:r>
            <a:r>
              <a:rPr lang="en-US"/>
              <a:t> sessions</a:t>
            </a:r>
            <a:endParaRPr b="0" i="0" sz="3200" u="none" cap="none" strike="noStrike">
              <a:solidFill>
                <a:srgbClr val="FFFFFF"/>
              </a:solidFill>
              <a:latin typeface="Open Sans"/>
              <a:ea typeface="Open Sans"/>
              <a:cs typeface="Open Sans"/>
              <a:sym typeface="Open Sans"/>
            </a:endParaRPr>
          </a:p>
        </p:txBody>
      </p:sp>
      <p:sp>
        <p:nvSpPr>
          <p:cNvPr id="220" name="Google Shape;220;p30"/>
          <p:cNvSpPr txBox="1"/>
          <p:nvPr>
            <p:ph idx="2" type="body"/>
          </p:nvPr>
        </p:nvSpPr>
        <p:spPr>
          <a:xfrm>
            <a:off x="372535" y="1961276"/>
            <a:ext cx="4257300" cy="2916000"/>
          </a:xfrm>
          <a:prstGeom prst="rect">
            <a:avLst/>
          </a:prstGeom>
          <a:noFill/>
          <a:ln>
            <a:noFill/>
          </a:ln>
        </p:spPr>
        <p:txBody>
          <a:bodyPr anchorCtr="0" anchor="t" bIns="91400" lIns="91400" spcFirstLastPara="1" rIns="91400" wrap="square" tIns="91400">
            <a:noAutofit/>
          </a:bodyPr>
          <a:lstStyle/>
          <a:p>
            <a:pPr indent="-145034" lvl="0" marL="157734" marR="0" rtl="0" algn="l">
              <a:lnSpc>
                <a:spcPct val="115000"/>
              </a:lnSpc>
              <a:spcBef>
                <a:spcPts val="0"/>
              </a:spcBef>
              <a:spcAft>
                <a:spcPts val="0"/>
              </a:spcAft>
              <a:buClr>
                <a:srgbClr val="000000"/>
              </a:buClr>
              <a:buSzPts val="1800"/>
              <a:buFont typeface="Montserrat"/>
              <a:buChar char="●"/>
            </a:pPr>
            <a:r>
              <a:rPr lang="en-US">
                <a:solidFill>
                  <a:srgbClr val="000000"/>
                </a:solidFill>
              </a:rPr>
              <a:t>Biggest part of an IETF week</a:t>
            </a:r>
            <a:endParaRPr/>
          </a:p>
          <a:p>
            <a:pPr indent="-145034" lvl="0" marL="157734" marR="0" rtl="0" algn="l">
              <a:lnSpc>
                <a:spcPct val="115000"/>
              </a:lnSpc>
              <a:spcBef>
                <a:spcPts val="0"/>
              </a:spcBef>
              <a:spcAft>
                <a:spcPts val="0"/>
              </a:spcAft>
              <a:buClr>
                <a:srgbClr val="000000"/>
              </a:buClr>
              <a:buSzPts val="1800"/>
              <a:buFont typeface="Montserrat"/>
              <a:buChar char="●"/>
            </a:pPr>
            <a:r>
              <a:rPr b="0" i="0" lang="en-US" u="none" cap="none" strike="noStrike">
                <a:solidFill>
                  <a:srgbClr val="000000"/>
                </a:solidFill>
                <a:latin typeface="Montserrat"/>
                <a:ea typeface="Montserrat"/>
                <a:cs typeface="Montserrat"/>
                <a:sym typeface="Montserrat"/>
              </a:rPr>
              <a:t>Most work is done on mailing lists in between meetings</a:t>
            </a:r>
            <a:endParaRPr/>
          </a:p>
          <a:p>
            <a:pPr indent="-145034" lvl="0" marL="157734" marR="0" rtl="0" algn="l">
              <a:lnSpc>
                <a:spcPct val="115000"/>
              </a:lnSpc>
              <a:spcBef>
                <a:spcPts val="0"/>
              </a:spcBef>
              <a:spcAft>
                <a:spcPts val="0"/>
              </a:spcAft>
              <a:buClr>
                <a:srgbClr val="000000"/>
              </a:buClr>
              <a:buSzPts val="1800"/>
              <a:buFont typeface="Montserrat"/>
              <a:buChar char="●"/>
            </a:pPr>
            <a:r>
              <a:rPr b="0" i="0" lang="en-US" u="none" cap="none" strike="noStrike">
                <a:solidFill>
                  <a:srgbClr val="000000"/>
                </a:solidFill>
                <a:latin typeface="Montserrat"/>
                <a:ea typeface="Montserrat"/>
                <a:cs typeface="Montserrat"/>
                <a:sym typeface="Montserrat"/>
              </a:rPr>
              <a:t>Face-to-face meetings mostly focused on solving key issues</a:t>
            </a:r>
            <a:endParaRPr/>
          </a:p>
          <a:p>
            <a:pPr indent="-145034" lvl="0" marL="157734" marR="0" rtl="0" algn="l">
              <a:lnSpc>
                <a:spcPct val="115000"/>
              </a:lnSpc>
              <a:spcBef>
                <a:spcPts val="0"/>
              </a:spcBef>
              <a:spcAft>
                <a:spcPts val="0"/>
              </a:spcAft>
              <a:buClr>
                <a:srgbClr val="000000"/>
              </a:buClr>
              <a:buSzPts val="1800"/>
              <a:buFont typeface="Montserrat"/>
              <a:buChar char="●"/>
            </a:pPr>
            <a:r>
              <a:rPr b="0" i="0" lang="en-US" u="none" cap="none" strike="noStrike">
                <a:solidFill>
                  <a:srgbClr val="000000"/>
                </a:solidFill>
                <a:latin typeface="Montserrat"/>
                <a:ea typeface="Montserrat"/>
                <a:cs typeface="Montserrat"/>
                <a:sym typeface="Montserrat"/>
              </a:rPr>
              <a:t>Sessions are streamed &amp; recorded</a:t>
            </a:r>
            <a:endParaRPr/>
          </a:p>
          <a:p>
            <a:pPr indent="-145034" lvl="0" marL="157734" marR="0" rtl="0" algn="l">
              <a:lnSpc>
                <a:spcPct val="115000"/>
              </a:lnSpc>
              <a:spcBef>
                <a:spcPts val="0"/>
              </a:spcBef>
              <a:spcAft>
                <a:spcPts val="0"/>
              </a:spcAft>
              <a:buClr>
                <a:srgbClr val="000000"/>
              </a:buClr>
              <a:buSzPts val="1800"/>
              <a:buFont typeface="Montserrat"/>
              <a:buChar char="●"/>
            </a:pPr>
            <a:r>
              <a:rPr b="0" i="0" lang="en-US" u="none" cap="none" strike="noStrike">
                <a:solidFill>
                  <a:srgbClr val="000000"/>
                </a:solidFill>
                <a:latin typeface="Montserrat"/>
                <a:ea typeface="Montserrat"/>
                <a:cs typeface="Montserrat"/>
                <a:sym typeface="Montserrat"/>
              </a:rPr>
              <a:t>Charter (including milestones) is negotiated with area director </a:t>
            </a:r>
            <a:endParaRPr/>
          </a:p>
        </p:txBody>
      </p:sp>
      <p:sp>
        <p:nvSpPr>
          <p:cNvPr id="221" name="Google Shape;221;p30"/>
          <p:cNvSpPr txBox="1"/>
          <p:nvPr>
            <p:ph idx="12" type="sldNum"/>
          </p:nvPr>
        </p:nvSpPr>
        <p:spPr>
          <a:xfrm>
            <a:off x="8735428" y="4724798"/>
            <a:ext cx="336813" cy="335251"/>
          </a:xfrm>
          <a:prstGeom prst="rect">
            <a:avLst/>
          </a:prstGeom>
          <a:noFill/>
          <a:ln>
            <a:noFill/>
          </a:ln>
        </p:spPr>
        <p:txBody>
          <a:bodyPr anchorCtr="0" anchor="ctr" bIns="91400" lIns="91400" spcFirstLastPara="1" rIns="91400" wrap="square" tIns="91400">
            <a:noAutofit/>
          </a:bodyPr>
          <a:lstStyle/>
          <a:p>
            <a:pPr indent="0" lvl="0" marL="0" marR="0" rtl="0" algn="r">
              <a:lnSpc>
                <a:spcPct val="100000"/>
              </a:lnSpc>
              <a:spcBef>
                <a:spcPts val="0"/>
              </a:spcBef>
              <a:spcAft>
                <a:spcPts val="0"/>
              </a:spcAft>
              <a:buClr>
                <a:srgbClr val="737373"/>
              </a:buClr>
              <a:buSzPts val="1000"/>
              <a:buFont typeface="Roboto"/>
              <a:buNone/>
            </a:pPr>
            <a:fld id="{00000000-1234-1234-1234-123412341234}" type="slidenum">
              <a:rPr b="0" i="0" lang="en-US" sz="1000" u="none" cap="none" strike="noStrike">
                <a:solidFill>
                  <a:srgbClr val="737373"/>
                </a:solidFill>
                <a:latin typeface="Roboto"/>
                <a:ea typeface="Roboto"/>
                <a:cs typeface="Roboto"/>
                <a:sym typeface="Roboto"/>
              </a:rPr>
              <a:t>‹#›</a:t>
            </a:fld>
            <a:endParaRPr b="0" i="0" sz="1000" u="none" cap="none" strike="noStrike">
              <a:solidFill>
                <a:srgbClr val="737373"/>
              </a:solidFill>
              <a:latin typeface="Roboto"/>
              <a:ea typeface="Roboto"/>
              <a:cs typeface="Roboto"/>
              <a:sym typeface="Roboto"/>
            </a:endParaRPr>
          </a:p>
        </p:txBody>
      </p:sp>
      <p:pic>
        <p:nvPicPr>
          <p:cNvPr id="222" name="Google Shape;222;p30"/>
          <p:cNvPicPr preferRelativeResize="0"/>
          <p:nvPr/>
        </p:nvPicPr>
        <p:blipFill rotWithShape="1">
          <a:blip r:embed="rId3">
            <a:alphaModFix/>
          </a:blip>
          <a:srcRect b="0" l="0" r="0" t="0"/>
          <a:stretch/>
        </p:blipFill>
        <p:spPr>
          <a:xfrm>
            <a:off x="4645974" y="1895237"/>
            <a:ext cx="4488874" cy="27431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1"/>
          <p:cNvSpPr txBox="1"/>
          <p:nvPr>
            <p:ph type="title"/>
          </p:nvPr>
        </p:nvSpPr>
        <p:spPr>
          <a:xfrm>
            <a:off x="471900" y="195746"/>
            <a:ext cx="8222100" cy="1310680"/>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FFFFFF"/>
              </a:buClr>
              <a:buSzPts val="3200"/>
              <a:buFont typeface="Open Sans"/>
              <a:buNone/>
            </a:pPr>
            <a:r>
              <a:rPr b="0" i="0" lang="en-US" sz="3200" u="none" cap="none" strike="noStrike">
                <a:solidFill>
                  <a:srgbClr val="FFFFFF"/>
                </a:solidFill>
                <a:latin typeface="Open Sans"/>
                <a:ea typeface="Open Sans"/>
                <a:cs typeface="Open Sans"/>
                <a:sym typeface="Open Sans"/>
              </a:rPr>
              <a:t>Birds-of-a-Feather (BOF) sessions</a:t>
            </a:r>
            <a:endParaRPr/>
          </a:p>
        </p:txBody>
      </p:sp>
      <p:sp>
        <p:nvSpPr>
          <p:cNvPr id="228" name="Google Shape;228;p31"/>
          <p:cNvSpPr txBox="1"/>
          <p:nvPr>
            <p:ph idx="2" type="body"/>
          </p:nvPr>
        </p:nvSpPr>
        <p:spPr>
          <a:xfrm>
            <a:off x="372534" y="1808876"/>
            <a:ext cx="4923366" cy="3251174"/>
          </a:xfrm>
          <a:prstGeom prst="rect">
            <a:avLst/>
          </a:prstGeom>
          <a:noFill/>
          <a:ln>
            <a:noFill/>
          </a:ln>
        </p:spPr>
        <p:txBody>
          <a:bodyPr anchorCtr="0" anchor="t" bIns="91400" lIns="91400" spcFirstLastPara="1" rIns="91400" wrap="square" tIns="91400">
            <a:noAutofit/>
          </a:bodyPr>
          <a:lstStyle/>
          <a:p>
            <a:pPr indent="-157734" lvl="0" marL="157734" marR="0" rtl="0" algn="l">
              <a:lnSpc>
                <a:spcPct val="115000"/>
              </a:lnSpc>
              <a:spcBef>
                <a:spcPts val="0"/>
              </a:spcBef>
              <a:spcAft>
                <a:spcPts val="0"/>
              </a:spcAft>
              <a:buClr>
                <a:srgbClr val="000000"/>
              </a:buClr>
              <a:buSzPts val="2000"/>
              <a:buFont typeface="Montserrat"/>
              <a:buChar char="•"/>
            </a:pPr>
            <a:r>
              <a:rPr b="0" i="0" lang="en-US" sz="2000" u="none" cap="none" strike="noStrike">
                <a:solidFill>
                  <a:srgbClr val="000000"/>
                </a:solidFill>
                <a:latin typeface="Montserrat"/>
                <a:ea typeface="Montserrat"/>
                <a:cs typeface="Montserrat"/>
                <a:sym typeface="Montserrat"/>
              </a:rPr>
              <a:t>Often precedes formation of a WG</a:t>
            </a:r>
            <a:endParaRPr/>
          </a:p>
          <a:p>
            <a:pPr indent="-157734" lvl="0" marL="157734" marR="0" rtl="0" algn="l">
              <a:lnSpc>
                <a:spcPct val="115000"/>
              </a:lnSpc>
              <a:spcBef>
                <a:spcPts val="0"/>
              </a:spcBef>
              <a:spcAft>
                <a:spcPts val="0"/>
              </a:spcAft>
              <a:buClr>
                <a:srgbClr val="000000"/>
              </a:buClr>
              <a:buSzPts val="2000"/>
              <a:buFont typeface="Montserrat"/>
              <a:buChar char="•"/>
            </a:pPr>
            <a:r>
              <a:rPr b="0" i="0" lang="en-US" sz="2000" u="none" cap="none" strike="noStrike">
                <a:solidFill>
                  <a:srgbClr val="000000"/>
                </a:solidFill>
                <a:latin typeface="Montserrat"/>
                <a:ea typeface="Montserrat"/>
                <a:cs typeface="Montserrat"/>
                <a:sym typeface="Montserrat"/>
              </a:rPr>
              <a:t>Usually includes discussion of a proposed WG charter</a:t>
            </a:r>
            <a:endParaRPr/>
          </a:p>
          <a:p>
            <a:pPr indent="-157734" lvl="0" marL="157734" marR="0" rtl="0" algn="l">
              <a:lnSpc>
                <a:spcPct val="115000"/>
              </a:lnSpc>
              <a:spcBef>
                <a:spcPts val="0"/>
              </a:spcBef>
              <a:spcAft>
                <a:spcPts val="0"/>
              </a:spcAft>
              <a:buClr>
                <a:srgbClr val="000000"/>
              </a:buClr>
              <a:buSzPts val="2000"/>
              <a:buFont typeface="Montserrat"/>
              <a:buChar char="•"/>
            </a:pPr>
            <a:r>
              <a:rPr b="0" i="0" lang="en-US" sz="2000" u="none" cap="none" strike="noStrike">
                <a:solidFill>
                  <a:srgbClr val="000000"/>
                </a:solidFill>
                <a:latin typeface="Montserrat"/>
                <a:ea typeface="Montserrat"/>
                <a:cs typeface="Montserrat"/>
                <a:sym typeface="Montserrat"/>
              </a:rPr>
              <a:t>Sometimes a one-shot for a timely topic</a:t>
            </a:r>
            <a:endParaRPr/>
          </a:p>
          <a:p>
            <a:pPr indent="-157734" lvl="0" marL="157734" marR="0" rtl="0" algn="l">
              <a:lnSpc>
                <a:spcPct val="115000"/>
              </a:lnSpc>
              <a:spcBef>
                <a:spcPts val="0"/>
              </a:spcBef>
              <a:spcAft>
                <a:spcPts val="0"/>
              </a:spcAft>
              <a:buClr>
                <a:srgbClr val="000000"/>
              </a:buClr>
              <a:buSzPts val="2000"/>
              <a:buFont typeface="Montserrat"/>
              <a:buChar char="•"/>
            </a:pPr>
            <a:r>
              <a:rPr b="0" i="0" lang="en-US" sz="2000" u="none" cap="none" strike="noStrike">
                <a:solidFill>
                  <a:srgbClr val="000000"/>
                </a:solidFill>
                <a:latin typeface="Montserrat"/>
                <a:ea typeface="Montserrat"/>
                <a:cs typeface="Montserrat"/>
                <a:sym typeface="Montserrat"/>
              </a:rPr>
              <a:t>Proposed by a group interested in a topic</a:t>
            </a:r>
            <a:endParaRPr/>
          </a:p>
          <a:p>
            <a:pPr indent="-157734" lvl="0" marL="157734" marR="0" rtl="0" algn="l">
              <a:lnSpc>
                <a:spcPct val="115000"/>
              </a:lnSpc>
              <a:spcBef>
                <a:spcPts val="0"/>
              </a:spcBef>
              <a:spcAft>
                <a:spcPts val="0"/>
              </a:spcAft>
              <a:buClr>
                <a:srgbClr val="000000"/>
              </a:buClr>
              <a:buSzPts val="2000"/>
              <a:buFont typeface="Montserrat"/>
              <a:buChar char="•"/>
            </a:pPr>
            <a:r>
              <a:rPr b="0" i="0" lang="en-US" sz="2000" u="none" cap="none" strike="noStrike">
                <a:solidFill>
                  <a:srgbClr val="000000"/>
                </a:solidFill>
                <a:latin typeface="Montserrat"/>
                <a:ea typeface="Montserrat"/>
                <a:cs typeface="Montserrat"/>
                <a:sym typeface="Montserrat"/>
              </a:rPr>
              <a:t>Approved by ADs</a:t>
            </a:r>
            <a:endParaRPr b="0" i="0" sz="2000" u="none" cap="none" strike="noStrike">
              <a:solidFill>
                <a:srgbClr val="737373"/>
              </a:solidFill>
              <a:latin typeface="Montserrat"/>
              <a:ea typeface="Montserrat"/>
              <a:cs typeface="Montserrat"/>
              <a:sym typeface="Montserrat"/>
            </a:endParaRPr>
          </a:p>
          <a:p>
            <a:pPr indent="-157734" lvl="0" marL="157734" marR="0" rtl="0" algn="l">
              <a:lnSpc>
                <a:spcPct val="115000"/>
              </a:lnSpc>
              <a:spcBef>
                <a:spcPts val="0"/>
              </a:spcBef>
              <a:spcAft>
                <a:spcPts val="0"/>
              </a:spcAft>
              <a:buClr>
                <a:srgbClr val="000000"/>
              </a:buClr>
              <a:buSzPts val="2000"/>
              <a:buFont typeface="Montserrat"/>
              <a:buChar char="•"/>
            </a:pPr>
            <a:r>
              <a:rPr b="0" i="0" lang="en-US" sz="2000" u="none" cap="none" strike="noStrike">
                <a:solidFill>
                  <a:srgbClr val="000000"/>
                </a:solidFill>
                <a:latin typeface="Montserrat"/>
                <a:ea typeface="Montserrat"/>
                <a:cs typeface="Montserrat"/>
                <a:sym typeface="Montserrat"/>
              </a:rPr>
              <a:t>Generally meet only once</a:t>
            </a:r>
            <a:endParaRPr b="0" i="0" sz="2000" u="none" cap="none" strike="noStrike">
              <a:solidFill>
                <a:srgbClr val="737373"/>
              </a:solidFill>
              <a:latin typeface="Montserrat"/>
              <a:ea typeface="Montserrat"/>
              <a:cs typeface="Montserrat"/>
              <a:sym typeface="Montserrat"/>
            </a:endParaRPr>
          </a:p>
        </p:txBody>
      </p:sp>
      <p:sp>
        <p:nvSpPr>
          <p:cNvPr id="229" name="Google Shape;229;p31"/>
          <p:cNvSpPr txBox="1"/>
          <p:nvPr>
            <p:ph idx="12" type="sldNum"/>
          </p:nvPr>
        </p:nvSpPr>
        <p:spPr>
          <a:xfrm>
            <a:off x="8735428" y="4724798"/>
            <a:ext cx="336813" cy="335251"/>
          </a:xfrm>
          <a:prstGeom prst="rect">
            <a:avLst/>
          </a:prstGeom>
          <a:noFill/>
          <a:ln>
            <a:noFill/>
          </a:ln>
        </p:spPr>
        <p:txBody>
          <a:bodyPr anchorCtr="0" anchor="ctr" bIns="91400" lIns="91400" spcFirstLastPara="1" rIns="91400" wrap="square" tIns="91400">
            <a:noAutofit/>
          </a:bodyPr>
          <a:lstStyle/>
          <a:p>
            <a:pPr indent="0" lvl="0" marL="0" marR="0" rtl="0" algn="r">
              <a:lnSpc>
                <a:spcPct val="100000"/>
              </a:lnSpc>
              <a:spcBef>
                <a:spcPts val="0"/>
              </a:spcBef>
              <a:spcAft>
                <a:spcPts val="0"/>
              </a:spcAft>
              <a:buClr>
                <a:srgbClr val="737373"/>
              </a:buClr>
              <a:buSzPts val="1000"/>
              <a:buFont typeface="Roboto"/>
              <a:buNone/>
            </a:pPr>
            <a:fld id="{00000000-1234-1234-1234-123412341234}" type="slidenum">
              <a:rPr b="0" i="0" lang="en-US" sz="1000" u="none" cap="none" strike="noStrike">
                <a:solidFill>
                  <a:srgbClr val="737373"/>
                </a:solidFill>
                <a:latin typeface="Roboto"/>
                <a:ea typeface="Roboto"/>
                <a:cs typeface="Roboto"/>
                <a:sym typeface="Roboto"/>
              </a:rPr>
              <a:t>‹#›</a:t>
            </a:fld>
            <a:endParaRPr b="0" i="0" sz="1000" u="none" cap="none" strike="noStrike">
              <a:solidFill>
                <a:srgbClr val="737373"/>
              </a:solidFill>
              <a:latin typeface="Roboto"/>
              <a:ea typeface="Roboto"/>
              <a:cs typeface="Roboto"/>
              <a:sym typeface="Roboto"/>
            </a:endParaRPr>
          </a:p>
        </p:txBody>
      </p:sp>
      <p:pic>
        <p:nvPicPr>
          <p:cNvPr descr="Screen Shot 2018-03-09 at 14.14.22.png" id="230" name="Google Shape;230;p31"/>
          <p:cNvPicPr preferRelativeResize="0"/>
          <p:nvPr/>
        </p:nvPicPr>
        <p:blipFill rotWithShape="1">
          <a:blip r:embed="rId3">
            <a:alphaModFix/>
          </a:blip>
          <a:srcRect b="0" l="0" r="0" t="0"/>
          <a:stretch/>
        </p:blipFill>
        <p:spPr>
          <a:xfrm>
            <a:off x="5178393" y="2206907"/>
            <a:ext cx="3875304" cy="227959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4"/>
          <p:cNvSpPr txBox="1"/>
          <p:nvPr>
            <p:ph idx="12" type="sldNum"/>
          </p:nvPr>
        </p:nvSpPr>
        <p:spPr>
          <a:xfrm>
            <a:off x="8806059" y="4724798"/>
            <a:ext cx="266182" cy="335251"/>
          </a:xfrm>
          <a:prstGeom prst="rect">
            <a:avLst/>
          </a:prstGeom>
          <a:noFill/>
          <a:ln>
            <a:noFill/>
          </a:ln>
        </p:spPr>
        <p:txBody>
          <a:bodyPr anchorCtr="0" anchor="ctr" bIns="91400" lIns="91400" spcFirstLastPara="1" rIns="91400" wrap="square" tIns="91400">
            <a:noAutofit/>
          </a:bodyPr>
          <a:lstStyle/>
          <a:p>
            <a:pPr indent="0" lvl="0" marL="0" marR="0" rtl="0" algn="r">
              <a:lnSpc>
                <a:spcPct val="100000"/>
              </a:lnSpc>
              <a:spcBef>
                <a:spcPts val="0"/>
              </a:spcBef>
              <a:spcAft>
                <a:spcPts val="0"/>
              </a:spcAft>
              <a:buClr>
                <a:srgbClr val="FFFFFF"/>
              </a:buClr>
              <a:buSzPts val="1000"/>
              <a:buFont typeface="Roboto"/>
              <a:buNone/>
            </a:pPr>
            <a:fld id="{00000000-1234-1234-1234-123412341234}" type="slidenum">
              <a:rPr b="0" i="0" lang="en-US" sz="1000" u="none" cap="none" strike="noStrike">
                <a:solidFill>
                  <a:srgbClr val="FFFFFF"/>
                </a:solidFill>
                <a:latin typeface="Roboto"/>
                <a:ea typeface="Roboto"/>
                <a:cs typeface="Roboto"/>
                <a:sym typeface="Roboto"/>
              </a:rPr>
              <a:t>‹#›</a:t>
            </a:fld>
            <a:endParaRPr b="0" i="0" sz="1000" u="none" cap="none" strike="noStrike">
              <a:solidFill>
                <a:srgbClr val="FFFFFF"/>
              </a:solidFill>
              <a:latin typeface="Roboto"/>
              <a:ea typeface="Roboto"/>
              <a:cs typeface="Roboto"/>
              <a:sym typeface="Roboto"/>
            </a:endParaRPr>
          </a:p>
        </p:txBody>
      </p:sp>
      <p:sp>
        <p:nvSpPr>
          <p:cNvPr id="71" name="Google Shape;71;p14"/>
          <p:cNvSpPr txBox="1"/>
          <p:nvPr/>
        </p:nvSpPr>
        <p:spPr>
          <a:xfrm>
            <a:off x="754464" y="1647441"/>
            <a:ext cx="7635072" cy="1391109"/>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FFFFFF"/>
              </a:buClr>
              <a:buSzPts val="4200"/>
              <a:buFont typeface="Open Sans"/>
              <a:buNone/>
            </a:pPr>
            <a:r>
              <a:rPr b="0" i="0" lang="en-US" sz="4200" u="none" cap="none" strike="noStrike">
                <a:solidFill>
                  <a:srgbClr val="FFFFFF"/>
                </a:solidFill>
                <a:latin typeface="Open Sans"/>
                <a:ea typeface="Open Sans"/>
                <a:cs typeface="Open Sans"/>
                <a:sym typeface="Open Sans"/>
              </a:rPr>
              <a:t>Welcome to the IETF!</a:t>
            </a:r>
            <a:endParaRPr/>
          </a:p>
        </p:txBody>
      </p:sp>
      <p:sp>
        <p:nvSpPr>
          <p:cNvPr id="72" name="Google Shape;72;p14"/>
          <p:cNvSpPr txBox="1"/>
          <p:nvPr/>
        </p:nvSpPr>
        <p:spPr>
          <a:xfrm>
            <a:off x="695197" y="3307306"/>
            <a:ext cx="7635072" cy="1391109"/>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0096FF"/>
              </a:buClr>
              <a:buSzPts val="1600"/>
              <a:buFont typeface="Open Sans"/>
              <a:buNone/>
            </a:pPr>
            <a:r>
              <a:t/>
            </a:r>
            <a:endParaRPr b="0" i="0" u="none" cap="none" strike="noStrike">
              <a:solidFill>
                <a:srgbClr val="FFFFFF"/>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32"/>
          <p:cNvSpPr txBox="1"/>
          <p:nvPr>
            <p:ph type="title"/>
          </p:nvPr>
        </p:nvSpPr>
        <p:spPr>
          <a:xfrm>
            <a:off x="471900" y="218223"/>
            <a:ext cx="8222100" cy="1288203"/>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FFFFFF"/>
              </a:buClr>
              <a:buSzPts val="3348"/>
              <a:buFont typeface="Open Sans"/>
              <a:buNone/>
            </a:pPr>
            <a:r>
              <a:rPr b="0" i="0" lang="en-US" sz="3348" u="none" cap="none" strike="noStrike">
                <a:solidFill>
                  <a:srgbClr val="FFFFFF"/>
                </a:solidFill>
                <a:latin typeface="Open Sans"/>
                <a:ea typeface="Open Sans"/>
                <a:cs typeface="Open Sans"/>
                <a:sym typeface="Open Sans"/>
              </a:rPr>
              <a:t>IRTF Research Group</a:t>
            </a:r>
            <a:r>
              <a:rPr lang="en-US" sz="3348"/>
              <a:t> sessions</a:t>
            </a:r>
            <a:r>
              <a:rPr b="0" i="0" lang="en-US" sz="3348" u="none" cap="none" strike="noStrike">
                <a:solidFill>
                  <a:srgbClr val="FFFFFF"/>
                </a:solidFill>
                <a:latin typeface="Open Sans"/>
                <a:ea typeface="Open Sans"/>
                <a:cs typeface="Open Sans"/>
                <a:sym typeface="Open Sans"/>
              </a:rPr>
              <a:t> </a:t>
            </a:r>
            <a:endParaRPr/>
          </a:p>
        </p:txBody>
      </p:sp>
      <p:sp>
        <p:nvSpPr>
          <p:cNvPr id="236" name="Google Shape;236;p32"/>
          <p:cNvSpPr txBox="1"/>
          <p:nvPr>
            <p:ph idx="1" type="body"/>
          </p:nvPr>
        </p:nvSpPr>
        <p:spPr>
          <a:xfrm>
            <a:off x="367125" y="1650475"/>
            <a:ext cx="4617600" cy="3120300"/>
          </a:xfrm>
          <a:prstGeom prst="rect">
            <a:avLst/>
          </a:prstGeom>
          <a:noFill/>
          <a:ln>
            <a:noFill/>
          </a:ln>
        </p:spPr>
        <p:txBody>
          <a:bodyPr anchorCtr="0" anchor="t" bIns="91400" lIns="91400" spcFirstLastPara="1" rIns="91400" wrap="square" tIns="91400">
            <a:noAutofit/>
          </a:bodyPr>
          <a:lstStyle/>
          <a:p>
            <a:pPr indent="-199771" lvl="0" marL="196596" marR="0" rtl="0" algn="l">
              <a:lnSpc>
                <a:spcPct val="100000"/>
              </a:lnSpc>
              <a:spcBef>
                <a:spcPts val="700"/>
              </a:spcBef>
              <a:spcAft>
                <a:spcPts val="0"/>
              </a:spcAft>
              <a:buClr>
                <a:srgbClr val="000000"/>
              </a:buClr>
              <a:buSzPts val="1800"/>
              <a:buChar char="•"/>
            </a:pPr>
            <a:r>
              <a:rPr lang="en-US">
                <a:solidFill>
                  <a:srgbClr val="000000"/>
                </a:solidFill>
              </a:rPr>
              <a:t>Officially an activity of the IAB</a:t>
            </a:r>
            <a:endParaRPr>
              <a:solidFill>
                <a:srgbClr val="000000"/>
              </a:solidFill>
            </a:endParaRPr>
          </a:p>
          <a:p>
            <a:pPr indent="-199771" lvl="0" marL="196596" marR="0" rtl="0" algn="l">
              <a:lnSpc>
                <a:spcPct val="100000"/>
              </a:lnSpc>
              <a:spcBef>
                <a:spcPts val="700"/>
              </a:spcBef>
              <a:spcAft>
                <a:spcPts val="0"/>
              </a:spcAft>
              <a:buClr>
                <a:srgbClr val="000000"/>
              </a:buClr>
              <a:buSzPts val="1800"/>
              <a:buChar char="•"/>
            </a:pPr>
            <a:r>
              <a:rPr lang="en-US">
                <a:solidFill>
                  <a:srgbClr val="000000"/>
                </a:solidFill>
              </a:rPr>
              <a:t>Focused more on research versus engineering topics  </a:t>
            </a:r>
            <a:endParaRPr>
              <a:solidFill>
                <a:srgbClr val="000000"/>
              </a:solidFill>
            </a:endParaRPr>
          </a:p>
          <a:p>
            <a:pPr indent="-199771" lvl="0" marL="196596" marR="0" rtl="0" algn="l">
              <a:lnSpc>
                <a:spcPct val="100000"/>
              </a:lnSpc>
              <a:spcBef>
                <a:spcPts val="700"/>
              </a:spcBef>
              <a:spcAft>
                <a:spcPts val="0"/>
              </a:spcAft>
              <a:buClr>
                <a:srgbClr val="000000"/>
              </a:buClr>
              <a:buSzPts val="1800"/>
              <a:buFont typeface="Montserrat"/>
              <a:buChar char="•"/>
            </a:pPr>
            <a:r>
              <a:rPr b="0" i="0" lang="en-US" u="none" cap="none" strike="noStrike">
                <a:solidFill>
                  <a:srgbClr val="000000"/>
                </a:solidFill>
                <a:latin typeface="Montserrat"/>
                <a:ea typeface="Montserrat"/>
                <a:cs typeface="Montserrat"/>
                <a:sym typeface="Montserrat"/>
              </a:rPr>
              <a:t>IRTF RGs often meet at IETF meetings</a:t>
            </a:r>
            <a:endParaRPr/>
          </a:p>
          <a:p>
            <a:pPr indent="-199771" lvl="0" marL="196596" marR="0" rtl="0" algn="l">
              <a:lnSpc>
                <a:spcPct val="100000"/>
              </a:lnSpc>
              <a:spcBef>
                <a:spcPts val="700"/>
              </a:spcBef>
              <a:spcAft>
                <a:spcPts val="0"/>
              </a:spcAft>
              <a:buClr>
                <a:srgbClr val="000000"/>
              </a:buClr>
              <a:buSzPts val="1800"/>
              <a:buFont typeface="Montserrat"/>
              <a:buChar char="•"/>
            </a:pPr>
            <a:r>
              <a:rPr b="0" i="0" lang="en-US" u="none" cap="none" strike="noStrike">
                <a:solidFill>
                  <a:srgbClr val="000000"/>
                </a:solidFill>
                <a:latin typeface="Montserrat"/>
                <a:ea typeface="Montserrat"/>
                <a:cs typeface="Montserrat"/>
                <a:sym typeface="Montserrat"/>
              </a:rPr>
              <a:t>IRTF meetings at the IETF are open to all IETF attendees</a:t>
            </a:r>
            <a:endParaRPr b="0" i="0" u="none" cap="none" strike="noStrike">
              <a:solidFill>
                <a:srgbClr val="002D3C"/>
              </a:solidFill>
              <a:latin typeface="Montserrat"/>
              <a:ea typeface="Montserrat"/>
              <a:cs typeface="Montserrat"/>
              <a:sym typeface="Montserrat"/>
            </a:endParaRPr>
          </a:p>
          <a:p>
            <a:pPr indent="0" lvl="0" marL="0" marR="0" rtl="0" algn="l">
              <a:lnSpc>
                <a:spcPct val="100000"/>
              </a:lnSpc>
              <a:spcBef>
                <a:spcPts val="700"/>
              </a:spcBef>
              <a:spcAft>
                <a:spcPts val="0"/>
              </a:spcAft>
              <a:buClr>
                <a:srgbClr val="000000"/>
              </a:buClr>
              <a:buSzPts val="1750"/>
              <a:buFont typeface="Montserrat"/>
              <a:buNone/>
            </a:pPr>
            <a:r>
              <a:rPr b="0" i="0" lang="en-US" u="none" cap="none" strike="noStrike">
                <a:solidFill>
                  <a:srgbClr val="000000"/>
                </a:solidFill>
                <a:latin typeface="Montserrat"/>
                <a:ea typeface="Montserrat"/>
                <a:cs typeface="Montserrat"/>
                <a:sym typeface="Montserrat"/>
              </a:rPr>
              <a:t>Useful reference on the IRTF: RFC 7418 “An IRTF Primer for IETF Participants” </a:t>
            </a:r>
            <a:endParaRPr b="0" i="0" u="none" cap="none" strike="noStrike">
              <a:solidFill>
                <a:srgbClr val="000000"/>
              </a:solidFill>
              <a:latin typeface="Montserrat"/>
              <a:ea typeface="Montserrat"/>
              <a:cs typeface="Montserrat"/>
              <a:sym typeface="Montserrat"/>
            </a:endParaRPr>
          </a:p>
          <a:p>
            <a:pPr indent="0" lvl="0" marL="0" marR="0" rtl="0" algn="l">
              <a:lnSpc>
                <a:spcPct val="100000"/>
              </a:lnSpc>
              <a:spcBef>
                <a:spcPts val="700"/>
              </a:spcBef>
              <a:spcAft>
                <a:spcPts val="0"/>
              </a:spcAft>
              <a:buNone/>
            </a:pPr>
            <a:r>
              <a:rPr b="0" i="0" lang="en-US" sz="1400" u="sng" cap="none" strike="noStrike">
                <a:solidFill>
                  <a:schemeClr val="hlink"/>
                </a:solidFill>
                <a:latin typeface="Montserrat"/>
                <a:ea typeface="Montserrat"/>
                <a:cs typeface="Montserrat"/>
                <a:sym typeface="Montserrat"/>
                <a:hlinkClick r:id="rId3"/>
              </a:rPr>
              <a:t>htt</a:t>
            </a:r>
            <a:r>
              <a:rPr b="0" i="0" lang="en-US" sz="1400" u="sng" cap="none" strike="noStrike">
                <a:solidFill>
                  <a:schemeClr val="hlink"/>
                </a:solidFill>
                <a:latin typeface="Montserrat"/>
                <a:ea typeface="Montserrat"/>
                <a:cs typeface="Montserrat"/>
                <a:sym typeface="Montserrat"/>
                <a:hlinkClick r:id="rId4"/>
              </a:rPr>
              <a:t>ps://www.rfc-editor.org/rfc/rfc7418.txt</a:t>
            </a:r>
            <a:endParaRPr sz="1400"/>
          </a:p>
        </p:txBody>
      </p:sp>
      <p:sp>
        <p:nvSpPr>
          <p:cNvPr id="237" name="Google Shape;237;p32"/>
          <p:cNvSpPr txBox="1"/>
          <p:nvPr>
            <p:ph idx="12" type="sldNum"/>
          </p:nvPr>
        </p:nvSpPr>
        <p:spPr>
          <a:xfrm>
            <a:off x="8735428" y="4724798"/>
            <a:ext cx="336813" cy="335251"/>
          </a:xfrm>
          <a:prstGeom prst="rect">
            <a:avLst/>
          </a:prstGeom>
          <a:noFill/>
          <a:ln>
            <a:noFill/>
          </a:ln>
        </p:spPr>
        <p:txBody>
          <a:bodyPr anchorCtr="0" anchor="ctr" bIns="91400" lIns="91400" spcFirstLastPara="1" rIns="91400" wrap="square" tIns="91400">
            <a:noAutofit/>
          </a:bodyPr>
          <a:lstStyle/>
          <a:p>
            <a:pPr indent="0" lvl="0" marL="0" marR="0" rtl="0" algn="r">
              <a:lnSpc>
                <a:spcPct val="100000"/>
              </a:lnSpc>
              <a:spcBef>
                <a:spcPts val="0"/>
              </a:spcBef>
              <a:spcAft>
                <a:spcPts val="0"/>
              </a:spcAft>
              <a:buClr>
                <a:srgbClr val="737373"/>
              </a:buClr>
              <a:buSzPts val="1000"/>
              <a:buFont typeface="Roboto"/>
              <a:buNone/>
            </a:pPr>
            <a:fld id="{00000000-1234-1234-1234-123412341234}" type="slidenum">
              <a:rPr b="0" i="0" lang="en-US" sz="1000" u="none" cap="none" strike="noStrike">
                <a:solidFill>
                  <a:srgbClr val="737373"/>
                </a:solidFill>
                <a:latin typeface="Roboto"/>
                <a:ea typeface="Roboto"/>
                <a:cs typeface="Roboto"/>
                <a:sym typeface="Roboto"/>
              </a:rPr>
              <a:t>‹#›</a:t>
            </a:fld>
            <a:endParaRPr b="0" i="0" sz="1000" u="none" cap="none" strike="noStrike">
              <a:solidFill>
                <a:srgbClr val="737373"/>
              </a:solidFill>
              <a:latin typeface="Roboto"/>
              <a:ea typeface="Roboto"/>
              <a:cs typeface="Roboto"/>
              <a:sym typeface="Roboto"/>
            </a:endParaRPr>
          </a:p>
        </p:txBody>
      </p:sp>
      <p:pic>
        <p:nvPicPr>
          <p:cNvPr id="238" name="Google Shape;238;p32"/>
          <p:cNvPicPr preferRelativeResize="0"/>
          <p:nvPr/>
        </p:nvPicPr>
        <p:blipFill rotWithShape="1">
          <a:blip r:embed="rId5">
            <a:alphaModFix/>
          </a:blip>
          <a:srcRect b="0" l="0" r="0" t="0"/>
          <a:stretch/>
        </p:blipFill>
        <p:spPr>
          <a:xfrm>
            <a:off x="4984583" y="1849900"/>
            <a:ext cx="3992981" cy="28098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3"/>
          <p:cNvSpPr txBox="1"/>
          <p:nvPr>
            <p:ph type="title"/>
          </p:nvPr>
        </p:nvSpPr>
        <p:spPr>
          <a:xfrm>
            <a:off x="471900" y="218223"/>
            <a:ext cx="8222100" cy="1288203"/>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FFFFFF"/>
              </a:buClr>
              <a:buSzPts val="3600"/>
              <a:buFont typeface="Open Sans"/>
              <a:buNone/>
            </a:pPr>
            <a:r>
              <a:rPr b="0" i="0" lang="en-US" sz="3600" u="none" cap="none" strike="noStrike">
                <a:solidFill>
                  <a:srgbClr val="FFFFFF"/>
                </a:solidFill>
                <a:latin typeface="Open Sans"/>
                <a:ea typeface="Open Sans"/>
                <a:cs typeface="Open Sans"/>
                <a:sym typeface="Open Sans"/>
              </a:rPr>
              <a:t>Area Wide Sessions, Plenaries, </a:t>
            </a:r>
            <a:br>
              <a:rPr b="0" i="0" lang="en-US" sz="3600" u="none" cap="none" strike="noStrike">
                <a:solidFill>
                  <a:srgbClr val="FFFFFF"/>
                </a:solidFill>
                <a:latin typeface="Open Sans"/>
                <a:ea typeface="Open Sans"/>
                <a:cs typeface="Open Sans"/>
                <a:sym typeface="Open Sans"/>
              </a:rPr>
            </a:br>
            <a:r>
              <a:rPr b="0" i="0" lang="en-US" sz="3600" u="none" cap="none" strike="noStrike">
                <a:solidFill>
                  <a:srgbClr val="FFFFFF"/>
                </a:solidFill>
                <a:latin typeface="Open Sans"/>
                <a:ea typeface="Open Sans"/>
                <a:cs typeface="Open Sans"/>
                <a:sym typeface="Open Sans"/>
              </a:rPr>
              <a:t>and invited lunch talks</a:t>
            </a:r>
            <a:endParaRPr/>
          </a:p>
        </p:txBody>
      </p:sp>
      <p:pic>
        <p:nvPicPr>
          <p:cNvPr id="244" name="Google Shape;244;p33"/>
          <p:cNvPicPr preferRelativeResize="0"/>
          <p:nvPr/>
        </p:nvPicPr>
        <p:blipFill rotWithShape="1">
          <a:blip r:embed="rId3">
            <a:alphaModFix/>
          </a:blip>
          <a:srcRect b="0" l="0" r="0" t="0"/>
          <a:stretch/>
        </p:blipFill>
        <p:spPr>
          <a:xfrm>
            <a:off x="3056865" y="2776324"/>
            <a:ext cx="3471270" cy="2233826"/>
          </a:xfrm>
          <a:prstGeom prst="rect">
            <a:avLst/>
          </a:prstGeom>
          <a:noFill/>
          <a:ln>
            <a:noFill/>
          </a:ln>
        </p:spPr>
      </p:pic>
      <p:pic>
        <p:nvPicPr>
          <p:cNvPr id="245" name="Google Shape;245;p33"/>
          <p:cNvPicPr preferRelativeResize="0"/>
          <p:nvPr/>
        </p:nvPicPr>
        <p:blipFill rotWithShape="1">
          <a:blip r:embed="rId4">
            <a:alphaModFix/>
          </a:blip>
          <a:srcRect b="0" l="0" r="0" t="0"/>
          <a:stretch/>
        </p:blipFill>
        <p:spPr>
          <a:xfrm>
            <a:off x="342900" y="1914267"/>
            <a:ext cx="2329392" cy="2952750"/>
          </a:xfrm>
          <a:prstGeom prst="rect">
            <a:avLst/>
          </a:prstGeom>
          <a:noFill/>
          <a:ln>
            <a:noFill/>
          </a:ln>
        </p:spPr>
      </p:pic>
      <p:pic>
        <p:nvPicPr>
          <p:cNvPr id="246" name="Google Shape;246;p33"/>
          <p:cNvPicPr preferRelativeResize="0"/>
          <p:nvPr/>
        </p:nvPicPr>
        <p:blipFill rotWithShape="1">
          <a:blip r:embed="rId5">
            <a:alphaModFix/>
          </a:blip>
          <a:srcRect b="0" l="0" r="0" t="0"/>
          <a:stretch/>
        </p:blipFill>
        <p:spPr>
          <a:xfrm>
            <a:off x="5130637" y="1819018"/>
            <a:ext cx="3708336" cy="219100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34"/>
          <p:cNvSpPr txBox="1"/>
          <p:nvPr>
            <p:ph type="title"/>
          </p:nvPr>
        </p:nvSpPr>
        <p:spPr>
          <a:xfrm>
            <a:off x="471900" y="218223"/>
            <a:ext cx="8222100" cy="1288203"/>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FFFFFF"/>
              </a:buClr>
              <a:buSzPts val="3600"/>
              <a:buFont typeface="Open Sans"/>
              <a:buNone/>
            </a:pPr>
            <a:r>
              <a:rPr b="0" i="0" lang="en-US" sz="3600" u="none" cap="none" strike="noStrike">
                <a:solidFill>
                  <a:srgbClr val="FFFFFF"/>
                </a:solidFill>
                <a:latin typeface="Open Sans"/>
                <a:ea typeface="Open Sans"/>
                <a:cs typeface="Open Sans"/>
                <a:sym typeface="Open Sans"/>
              </a:rPr>
              <a:t>Hackathons</a:t>
            </a:r>
            <a:r>
              <a:rPr lang="en-US"/>
              <a:t> and </a:t>
            </a:r>
            <a:r>
              <a:rPr b="0" i="0" lang="en-US" sz="3600" u="none" cap="none" strike="noStrike">
                <a:solidFill>
                  <a:srgbClr val="FFFFFF"/>
                </a:solidFill>
                <a:latin typeface="Open Sans"/>
                <a:ea typeface="Open Sans"/>
                <a:cs typeface="Open Sans"/>
                <a:sym typeface="Open Sans"/>
              </a:rPr>
              <a:t>Code Sprints</a:t>
            </a:r>
            <a:endParaRPr/>
          </a:p>
        </p:txBody>
      </p:sp>
      <p:pic>
        <p:nvPicPr>
          <p:cNvPr id="252" name="Google Shape;252;p34"/>
          <p:cNvPicPr preferRelativeResize="0"/>
          <p:nvPr/>
        </p:nvPicPr>
        <p:blipFill rotWithShape="1">
          <a:blip r:embed="rId3">
            <a:alphaModFix/>
          </a:blip>
          <a:srcRect b="0" l="0" r="0" t="0"/>
          <a:stretch/>
        </p:blipFill>
        <p:spPr>
          <a:xfrm>
            <a:off x="197643" y="2096557"/>
            <a:ext cx="1650207" cy="2366830"/>
          </a:xfrm>
          <a:prstGeom prst="rect">
            <a:avLst/>
          </a:prstGeom>
          <a:noFill/>
          <a:ln>
            <a:noFill/>
          </a:ln>
        </p:spPr>
      </p:pic>
      <p:pic>
        <p:nvPicPr>
          <p:cNvPr id="253" name="Google Shape;253;p34"/>
          <p:cNvPicPr preferRelativeResize="0"/>
          <p:nvPr/>
        </p:nvPicPr>
        <p:blipFill rotWithShape="1">
          <a:blip r:embed="rId4">
            <a:alphaModFix/>
          </a:blip>
          <a:srcRect b="0" l="0" r="0" t="0"/>
          <a:stretch/>
        </p:blipFill>
        <p:spPr>
          <a:xfrm>
            <a:off x="2297907" y="1810807"/>
            <a:ext cx="2933700" cy="1955800"/>
          </a:xfrm>
          <a:prstGeom prst="rect">
            <a:avLst/>
          </a:prstGeom>
          <a:noFill/>
          <a:ln>
            <a:noFill/>
          </a:ln>
        </p:spPr>
      </p:pic>
      <p:pic>
        <p:nvPicPr>
          <p:cNvPr id="254" name="Google Shape;254;p34"/>
          <p:cNvPicPr preferRelativeResize="0"/>
          <p:nvPr/>
        </p:nvPicPr>
        <p:blipFill rotWithShape="1">
          <a:blip r:embed="rId5">
            <a:alphaModFix/>
          </a:blip>
          <a:srcRect b="0" l="0" r="0" t="0"/>
          <a:stretch/>
        </p:blipFill>
        <p:spPr>
          <a:xfrm>
            <a:off x="5514975" y="2255174"/>
            <a:ext cx="3386138" cy="2257425"/>
          </a:xfrm>
          <a:prstGeom prst="rect">
            <a:avLst/>
          </a:prstGeom>
          <a:noFill/>
          <a:ln>
            <a:noFill/>
          </a:ln>
        </p:spPr>
      </p:pic>
      <p:pic>
        <p:nvPicPr>
          <p:cNvPr id="255" name="Google Shape;255;p34"/>
          <p:cNvPicPr preferRelativeResize="0"/>
          <p:nvPr/>
        </p:nvPicPr>
        <p:blipFill rotWithShape="1">
          <a:blip r:embed="rId6">
            <a:alphaModFix/>
          </a:blip>
          <a:srcRect b="0" l="0" r="0" t="0"/>
          <a:stretch/>
        </p:blipFill>
        <p:spPr>
          <a:xfrm>
            <a:off x="1916907" y="3383887"/>
            <a:ext cx="4286250" cy="1587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5"/>
          <p:cNvSpPr txBox="1"/>
          <p:nvPr>
            <p:ph type="title"/>
          </p:nvPr>
        </p:nvSpPr>
        <p:spPr>
          <a:xfrm>
            <a:off x="471900" y="218223"/>
            <a:ext cx="8222100" cy="1288203"/>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FFFFFF"/>
              </a:buClr>
              <a:buSzPts val="3600"/>
              <a:buFont typeface="Open Sans"/>
              <a:buNone/>
            </a:pPr>
            <a:r>
              <a:rPr b="0" i="0" lang="en-US" sz="3600" u="none" cap="none" strike="noStrike">
                <a:solidFill>
                  <a:srgbClr val="FFFFFF"/>
                </a:solidFill>
                <a:latin typeface="Open Sans"/>
                <a:ea typeface="Open Sans"/>
                <a:cs typeface="Open Sans"/>
                <a:sym typeface="Open Sans"/>
              </a:rPr>
              <a:t>Networking and Social Events</a:t>
            </a:r>
            <a:endParaRPr/>
          </a:p>
        </p:txBody>
      </p:sp>
      <p:pic>
        <p:nvPicPr>
          <p:cNvPr id="261" name="Google Shape;261;p35"/>
          <p:cNvPicPr preferRelativeResize="0"/>
          <p:nvPr/>
        </p:nvPicPr>
        <p:blipFill rotWithShape="1">
          <a:blip r:embed="rId3">
            <a:alphaModFix/>
          </a:blip>
          <a:srcRect b="0" l="0" r="0" t="0"/>
          <a:stretch/>
        </p:blipFill>
        <p:spPr>
          <a:xfrm>
            <a:off x="376629" y="2733675"/>
            <a:ext cx="4311096" cy="2203449"/>
          </a:xfrm>
          <a:prstGeom prst="rect">
            <a:avLst/>
          </a:prstGeom>
          <a:noFill/>
          <a:ln>
            <a:noFill/>
          </a:ln>
        </p:spPr>
      </p:pic>
      <p:pic>
        <p:nvPicPr>
          <p:cNvPr id="262" name="Google Shape;262;p35"/>
          <p:cNvPicPr preferRelativeResize="0"/>
          <p:nvPr/>
        </p:nvPicPr>
        <p:blipFill rotWithShape="1">
          <a:blip r:embed="rId4">
            <a:alphaModFix/>
          </a:blip>
          <a:srcRect b="0" l="0" r="0" t="0"/>
          <a:stretch/>
        </p:blipFill>
        <p:spPr>
          <a:xfrm>
            <a:off x="4497225" y="1866900"/>
            <a:ext cx="4394695" cy="226652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36"/>
          <p:cNvSpPr txBox="1"/>
          <p:nvPr>
            <p:ph type="title"/>
          </p:nvPr>
        </p:nvSpPr>
        <p:spPr>
          <a:xfrm>
            <a:off x="471900" y="218223"/>
            <a:ext cx="8222100" cy="1288200"/>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FFFFFF"/>
              </a:buClr>
              <a:buSzPts val="3600"/>
              <a:buFont typeface="Open Sans"/>
              <a:buNone/>
            </a:pPr>
            <a:r>
              <a:rPr b="0" i="0" lang="en-US" sz="3600" u="none" cap="none" strike="noStrike">
                <a:solidFill>
                  <a:srgbClr val="FFFFFF"/>
                </a:solidFill>
                <a:latin typeface="Open Sans"/>
                <a:ea typeface="Open Sans"/>
                <a:cs typeface="Open Sans"/>
                <a:sym typeface="Open Sans"/>
              </a:rPr>
              <a:t>General Meeting Etiquette</a:t>
            </a:r>
            <a:endParaRPr/>
          </a:p>
        </p:txBody>
      </p:sp>
      <p:sp>
        <p:nvSpPr>
          <p:cNvPr id="268" name="Google Shape;268;p36"/>
          <p:cNvSpPr txBox="1"/>
          <p:nvPr>
            <p:ph idx="1" type="body"/>
          </p:nvPr>
        </p:nvSpPr>
        <p:spPr>
          <a:xfrm>
            <a:off x="471900" y="1919074"/>
            <a:ext cx="8222100" cy="2991300"/>
          </a:xfrm>
          <a:prstGeom prst="rect">
            <a:avLst/>
          </a:prstGeom>
          <a:noFill/>
          <a:ln>
            <a:noFill/>
          </a:ln>
        </p:spPr>
        <p:txBody>
          <a:bodyPr anchorCtr="0" anchor="t" bIns="91400" lIns="91400" spcFirstLastPara="1" rIns="91400" wrap="square" tIns="91400">
            <a:noAutofit/>
          </a:bodyPr>
          <a:lstStyle/>
          <a:p>
            <a:pPr indent="-342900" lvl="0" marL="457200" marR="0" rtl="0" algn="l">
              <a:lnSpc>
                <a:spcPct val="115000"/>
              </a:lnSpc>
              <a:spcBef>
                <a:spcPts val="0"/>
              </a:spcBef>
              <a:spcAft>
                <a:spcPts val="0"/>
              </a:spcAft>
              <a:buClr>
                <a:srgbClr val="002D3C"/>
              </a:buClr>
              <a:buSzPts val="1800"/>
              <a:buFont typeface="Montserrat"/>
              <a:buChar char="●"/>
            </a:pPr>
            <a:r>
              <a:rPr b="0" i="0" lang="en-US" sz="2400" u="none" cap="none" strike="noStrike">
                <a:solidFill>
                  <a:srgbClr val="002D3C"/>
                </a:solidFill>
                <a:latin typeface="Montserrat"/>
                <a:ea typeface="Montserrat"/>
                <a:cs typeface="Montserrat"/>
                <a:sym typeface="Montserrat"/>
              </a:rPr>
              <a:t>Read documents of interest before WG sessions</a:t>
            </a:r>
            <a:endParaRPr/>
          </a:p>
          <a:p>
            <a:pPr indent="-342900" lvl="0" marL="457200" rtl="0" algn="l">
              <a:spcBef>
                <a:spcPts val="0"/>
              </a:spcBef>
              <a:spcAft>
                <a:spcPts val="0"/>
              </a:spcAft>
              <a:buClr>
                <a:schemeClr val="dk1"/>
              </a:buClr>
              <a:buSzPts val="1800"/>
              <a:buChar char="●"/>
            </a:pPr>
            <a:r>
              <a:rPr lang="en-US" sz="2400">
                <a:solidFill>
                  <a:schemeClr val="dk1"/>
                </a:solidFill>
              </a:rPr>
              <a:t>Behave respectfully and tolerantly towards all  participants</a:t>
            </a:r>
            <a:endParaRPr sz="2400">
              <a:solidFill>
                <a:schemeClr val="dk1"/>
              </a:solidFill>
            </a:endParaRPr>
          </a:p>
          <a:p>
            <a:pPr indent="-342900" lvl="0" marL="457200" marR="0" rtl="0" algn="l">
              <a:lnSpc>
                <a:spcPct val="115000"/>
              </a:lnSpc>
              <a:spcBef>
                <a:spcPts val="0"/>
              </a:spcBef>
              <a:spcAft>
                <a:spcPts val="0"/>
              </a:spcAft>
              <a:buClr>
                <a:srgbClr val="002D3C"/>
              </a:buClr>
              <a:buSzPts val="1800"/>
              <a:buFont typeface="Montserrat"/>
              <a:buChar char="●"/>
            </a:pPr>
            <a:r>
              <a:rPr b="0" i="0" lang="en-US" sz="2400" u="none" cap="none" strike="noStrike">
                <a:solidFill>
                  <a:srgbClr val="002D3C"/>
                </a:solidFill>
                <a:latin typeface="Montserrat"/>
                <a:ea typeface="Montserrat"/>
                <a:cs typeface="Montserrat"/>
                <a:sym typeface="Montserrat"/>
              </a:rPr>
              <a:t>Talk to people</a:t>
            </a:r>
            <a:endParaRPr b="0" i="0" sz="2400" u="none" cap="none" strike="noStrike">
              <a:solidFill>
                <a:srgbClr val="002D3C"/>
              </a:solidFill>
              <a:latin typeface="Montserrat"/>
              <a:ea typeface="Montserrat"/>
              <a:cs typeface="Montserrat"/>
              <a:sym typeface="Montserrat"/>
            </a:endParaRPr>
          </a:p>
          <a:p>
            <a:pPr indent="-342900" lvl="0" marL="457200" marR="0" rtl="0" algn="l">
              <a:lnSpc>
                <a:spcPct val="115000"/>
              </a:lnSpc>
              <a:spcBef>
                <a:spcPts val="0"/>
              </a:spcBef>
              <a:spcAft>
                <a:spcPts val="0"/>
              </a:spcAft>
              <a:buClr>
                <a:srgbClr val="002D3C"/>
              </a:buClr>
              <a:buSzPts val="1800"/>
              <a:buFont typeface="Montserrat"/>
              <a:buChar char="●"/>
            </a:pPr>
            <a:r>
              <a:rPr b="0" i="0" lang="en-US" sz="2400" u="none" cap="none" strike="noStrike">
                <a:solidFill>
                  <a:srgbClr val="002D3C"/>
                </a:solidFill>
                <a:latin typeface="Montserrat"/>
                <a:ea typeface="Montserrat"/>
                <a:cs typeface="Montserrat"/>
                <a:sym typeface="Montserrat"/>
              </a:rPr>
              <a:t>Enjoy yourself</a:t>
            </a:r>
            <a:endParaRPr/>
          </a:p>
          <a:p>
            <a:pPr indent="-342900" lvl="0" marL="457200" marR="0" rtl="0" algn="l">
              <a:lnSpc>
                <a:spcPct val="115000"/>
              </a:lnSpc>
              <a:spcBef>
                <a:spcPts val="0"/>
              </a:spcBef>
              <a:spcAft>
                <a:spcPts val="0"/>
              </a:spcAft>
              <a:buClr>
                <a:srgbClr val="002D3C"/>
              </a:buClr>
              <a:buSzPts val="1800"/>
              <a:buFont typeface="Montserrat"/>
              <a:buChar char="●"/>
            </a:pPr>
            <a:r>
              <a:rPr b="0" i="0" lang="en-US" sz="2400" u="none" cap="none" strike="noStrike">
                <a:solidFill>
                  <a:srgbClr val="002D3C"/>
                </a:solidFill>
                <a:latin typeface="Montserrat"/>
                <a:ea typeface="Montserrat"/>
                <a:cs typeface="Montserrat"/>
                <a:sym typeface="Montserrat"/>
              </a:rPr>
              <a:t>Remember to sleep!</a:t>
            </a:r>
            <a:endParaRPr b="0" i="0" sz="2400" u="none" cap="none" strike="noStrike">
              <a:solidFill>
                <a:srgbClr val="002D3C"/>
              </a:solidFill>
              <a:latin typeface="Montserrat"/>
              <a:ea typeface="Montserrat"/>
              <a:cs typeface="Montserrat"/>
              <a:sym typeface="Montserrat"/>
            </a:endParaRPr>
          </a:p>
        </p:txBody>
      </p:sp>
      <p:sp>
        <p:nvSpPr>
          <p:cNvPr id="269" name="Google Shape;269;p36"/>
          <p:cNvSpPr txBox="1"/>
          <p:nvPr>
            <p:ph idx="12" type="sldNum"/>
          </p:nvPr>
        </p:nvSpPr>
        <p:spPr>
          <a:xfrm>
            <a:off x="8735428" y="4724798"/>
            <a:ext cx="336900" cy="335400"/>
          </a:xfrm>
          <a:prstGeom prst="rect">
            <a:avLst/>
          </a:prstGeom>
          <a:noFill/>
          <a:ln>
            <a:noFill/>
          </a:ln>
        </p:spPr>
        <p:txBody>
          <a:bodyPr anchorCtr="0" anchor="ctr" bIns="91400" lIns="91400" spcFirstLastPara="1" rIns="91400" wrap="square" tIns="91400">
            <a:noAutofit/>
          </a:bodyPr>
          <a:lstStyle/>
          <a:p>
            <a:pPr indent="0" lvl="0" marL="0" marR="0" rtl="0" algn="r">
              <a:lnSpc>
                <a:spcPct val="100000"/>
              </a:lnSpc>
              <a:spcBef>
                <a:spcPts val="0"/>
              </a:spcBef>
              <a:spcAft>
                <a:spcPts val="0"/>
              </a:spcAft>
              <a:buClr>
                <a:srgbClr val="737373"/>
              </a:buClr>
              <a:buSzPts val="1000"/>
              <a:buFont typeface="Roboto"/>
              <a:buNone/>
            </a:pPr>
            <a:fld id="{00000000-1234-1234-1234-123412341234}" type="slidenum">
              <a:rPr b="0" i="0" lang="en-US" sz="1000" u="none" cap="none" strike="noStrike">
                <a:solidFill>
                  <a:srgbClr val="737373"/>
                </a:solidFill>
                <a:latin typeface="Roboto"/>
                <a:ea typeface="Roboto"/>
                <a:cs typeface="Roboto"/>
                <a:sym typeface="Roboto"/>
              </a:rPr>
              <a:t>‹#›</a:t>
            </a:fld>
            <a:endParaRPr b="0" i="0" sz="1000" u="none" cap="none" strike="noStrike">
              <a:solidFill>
                <a:srgbClr val="737373"/>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37"/>
          <p:cNvSpPr txBox="1"/>
          <p:nvPr>
            <p:ph type="title"/>
          </p:nvPr>
        </p:nvSpPr>
        <p:spPr>
          <a:xfrm>
            <a:off x="471900" y="218223"/>
            <a:ext cx="8222100" cy="1288200"/>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FFFFFF"/>
              </a:buClr>
              <a:buSzPts val="3204"/>
              <a:buFont typeface="Open Sans"/>
              <a:buNone/>
            </a:pPr>
            <a:r>
              <a:rPr b="0" i="0" lang="en-US" sz="3204" u="none" cap="none" strike="noStrike">
                <a:solidFill>
                  <a:srgbClr val="FFFFFF"/>
                </a:solidFill>
                <a:latin typeface="Open Sans"/>
                <a:ea typeface="Open Sans"/>
                <a:cs typeface="Open Sans"/>
                <a:sym typeface="Open Sans"/>
              </a:rPr>
              <a:t>IETF Session Etiquette</a:t>
            </a:r>
            <a:endParaRPr/>
          </a:p>
        </p:txBody>
      </p:sp>
      <p:sp>
        <p:nvSpPr>
          <p:cNvPr id="275" name="Google Shape;275;p37"/>
          <p:cNvSpPr txBox="1"/>
          <p:nvPr>
            <p:ph idx="1" type="body"/>
          </p:nvPr>
        </p:nvSpPr>
        <p:spPr>
          <a:xfrm>
            <a:off x="471900" y="1773700"/>
            <a:ext cx="5392500" cy="3120300"/>
          </a:xfrm>
          <a:prstGeom prst="rect">
            <a:avLst/>
          </a:prstGeom>
          <a:noFill/>
          <a:ln>
            <a:noFill/>
          </a:ln>
        </p:spPr>
        <p:txBody>
          <a:bodyPr anchorCtr="0" anchor="t" bIns="91400" lIns="91400" spcFirstLastPara="1" rIns="91400" wrap="square" tIns="91400">
            <a:noAutofit/>
          </a:bodyPr>
          <a:lstStyle/>
          <a:p>
            <a:pPr indent="-342900" lvl="0" marL="342900" marR="0" rtl="0" algn="l">
              <a:lnSpc>
                <a:spcPct val="120000"/>
              </a:lnSpc>
              <a:spcBef>
                <a:spcPts val="0"/>
              </a:spcBef>
              <a:spcAft>
                <a:spcPts val="0"/>
              </a:spcAft>
              <a:buClr>
                <a:srgbClr val="000000"/>
              </a:buClr>
              <a:buSzPts val="1667"/>
              <a:buFont typeface="Montserrat"/>
              <a:buChar char="●"/>
            </a:pPr>
            <a:r>
              <a:rPr b="0" i="0" lang="en-US" sz="1667" u="none" cap="none" strike="noStrike">
                <a:solidFill>
                  <a:srgbClr val="000000"/>
                </a:solidFill>
                <a:latin typeface="Montserrat"/>
                <a:ea typeface="Montserrat"/>
                <a:cs typeface="Montserrat"/>
                <a:sym typeface="Montserrat"/>
              </a:rPr>
              <a:t>Speak directly into the microphone</a:t>
            </a:r>
            <a:endParaRPr/>
          </a:p>
          <a:p>
            <a:pPr indent="-342900" lvl="0" marL="342900" marR="0" rtl="0" algn="l">
              <a:lnSpc>
                <a:spcPct val="110000"/>
              </a:lnSpc>
              <a:spcBef>
                <a:spcPts val="0"/>
              </a:spcBef>
              <a:spcAft>
                <a:spcPts val="0"/>
              </a:spcAft>
              <a:buClr>
                <a:srgbClr val="000000"/>
              </a:buClr>
              <a:buSzPts val="1667"/>
              <a:buFont typeface="Montserrat"/>
              <a:buChar char="●"/>
            </a:pPr>
            <a:r>
              <a:rPr b="0" i="0" lang="en-US" sz="1667" u="none" cap="none" strike="noStrike">
                <a:solidFill>
                  <a:srgbClr val="000000"/>
                </a:solidFill>
                <a:latin typeface="Montserrat"/>
                <a:ea typeface="Montserrat"/>
                <a:cs typeface="Montserrat"/>
                <a:sym typeface="Montserrat"/>
              </a:rPr>
              <a:t>Say your name every time you speak at the microphone</a:t>
            </a:r>
            <a:endParaRPr/>
          </a:p>
          <a:p>
            <a:pPr indent="-342900" lvl="0" marL="342900" marR="0" rtl="0" algn="l">
              <a:lnSpc>
                <a:spcPct val="120000"/>
              </a:lnSpc>
              <a:spcBef>
                <a:spcPts val="0"/>
              </a:spcBef>
              <a:spcAft>
                <a:spcPts val="0"/>
              </a:spcAft>
              <a:buClr>
                <a:srgbClr val="000000"/>
              </a:buClr>
              <a:buSzPts val="1667"/>
              <a:buFont typeface="Montserrat"/>
              <a:buChar char="●"/>
            </a:pPr>
            <a:r>
              <a:rPr b="0" i="0" lang="en-US" sz="1667" u="none" cap="none" strike="noStrike">
                <a:solidFill>
                  <a:srgbClr val="000000"/>
                </a:solidFill>
                <a:latin typeface="Montserrat"/>
                <a:ea typeface="Montserrat"/>
                <a:cs typeface="Montserrat"/>
                <a:sym typeface="Montserrat"/>
              </a:rPr>
              <a:t>Sign the “blue sheets” which provide a record of who is in the room (remote participants recorded as well)</a:t>
            </a:r>
            <a:endParaRPr/>
          </a:p>
          <a:p>
            <a:pPr indent="-342900" lvl="0" marL="342900" marR="0" rtl="0" algn="l">
              <a:lnSpc>
                <a:spcPct val="120000"/>
              </a:lnSpc>
              <a:spcBef>
                <a:spcPts val="0"/>
              </a:spcBef>
              <a:spcAft>
                <a:spcPts val="0"/>
              </a:spcAft>
              <a:buClr>
                <a:srgbClr val="000000"/>
              </a:buClr>
              <a:buSzPts val="1667"/>
              <a:buFont typeface="Montserrat"/>
              <a:buChar char="●"/>
            </a:pPr>
            <a:r>
              <a:rPr b="0" i="0" lang="en-US" sz="1667" u="none" cap="none" strike="noStrike">
                <a:solidFill>
                  <a:srgbClr val="000000"/>
                </a:solidFill>
                <a:latin typeface="Montserrat"/>
                <a:ea typeface="Montserrat"/>
                <a:cs typeface="Montserrat"/>
                <a:sym typeface="Montserrat"/>
              </a:rPr>
              <a:t>Technical comments &amp; questions are welcome</a:t>
            </a:r>
            <a:endParaRPr/>
          </a:p>
          <a:p>
            <a:pPr indent="-342900" lvl="0" marL="342900" marR="0" rtl="0" algn="l">
              <a:lnSpc>
                <a:spcPct val="120000"/>
              </a:lnSpc>
              <a:spcBef>
                <a:spcPts val="0"/>
              </a:spcBef>
              <a:spcAft>
                <a:spcPts val="0"/>
              </a:spcAft>
              <a:buClr>
                <a:srgbClr val="000000"/>
              </a:buClr>
              <a:buSzPts val="1667"/>
              <a:buFont typeface="Montserrat"/>
              <a:buChar char="●"/>
            </a:pPr>
            <a:r>
              <a:rPr b="0" i="0" lang="en-US" sz="1667" u="none" cap="none" strike="noStrike">
                <a:solidFill>
                  <a:srgbClr val="000000"/>
                </a:solidFill>
                <a:latin typeface="Montserrat"/>
                <a:ea typeface="Montserrat"/>
                <a:cs typeface="Montserrat"/>
                <a:sym typeface="Montserrat"/>
              </a:rPr>
              <a:t>Use the WG Jabber channel to discuss meeting-relevant topics</a:t>
            </a:r>
            <a:endParaRPr/>
          </a:p>
        </p:txBody>
      </p:sp>
      <p:sp>
        <p:nvSpPr>
          <p:cNvPr id="276" name="Google Shape;276;p37"/>
          <p:cNvSpPr txBox="1"/>
          <p:nvPr>
            <p:ph idx="12" type="sldNum"/>
          </p:nvPr>
        </p:nvSpPr>
        <p:spPr>
          <a:xfrm>
            <a:off x="8735428" y="4724798"/>
            <a:ext cx="336900" cy="335400"/>
          </a:xfrm>
          <a:prstGeom prst="rect">
            <a:avLst/>
          </a:prstGeom>
          <a:noFill/>
          <a:ln>
            <a:noFill/>
          </a:ln>
        </p:spPr>
        <p:txBody>
          <a:bodyPr anchorCtr="0" anchor="ctr" bIns="91400" lIns="91400" spcFirstLastPara="1" rIns="91400" wrap="square" tIns="91400">
            <a:noAutofit/>
          </a:bodyPr>
          <a:lstStyle/>
          <a:p>
            <a:pPr indent="0" lvl="0" marL="0" marR="0" rtl="0" algn="r">
              <a:lnSpc>
                <a:spcPct val="100000"/>
              </a:lnSpc>
              <a:spcBef>
                <a:spcPts val="0"/>
              </a:spcBef>
              <a:spcAft>
                <a:spcPts val="0"/>
              </a:spcAft>
              <a:buClr>
                <a:srgbClr val="737373"/>
              </a:buClr>
              <a:buSzPts val="1000"/>
              <a:buFont typeface="Roboto"/>
              <a:buNone/>
            </a:pPr>
            <a:fld id="{00000000-1234-1234-1234-123412341234}" type="slidenum">
              <a:rPr b="0" i="0" lang="en-US" sz="1000" u="none" cap="none" strike="noStrike">
                <a:solidFill>
                  <a:srgbClr val="737373"/>
                </a:solidFill>
                <a:latin typeface="Roboto"/>
                <a:ea typeface="Roboto"/>
                <a:cs typeface="Roboto"/>
                <a:sym typeface="Roboto"/>
              </a:rPr>
              <a:t>‹#›</a:t>
            </a:fld>
            <a:endParaRPr b="0" i="0" sz="1000" u="none" cap="none" strike="noStrike">
              <a:solidFill>
                <a:srgbClr val="737373"/>
              </a:solidFill>
              <a:latin typeface="Roboto"/>
              <a:ea typeface="Roboto"/>
              <a:cs typeface="Roboto"/>
              <a:sym typeface="Roboto"/>
            </a:endParaRPr>
          </a:p>
        </p:txBody>
      </p:sp>
      <p:pic>
        <p:nvPicPr>
          <p:cNvPr id="277" name="Google Shape;277;p37"/>
          <p:cNvPicPr preferRelativeResize="0"/>
          <p:nvPr/>
        </p:nvPicPr>
        <p:blipFill rotWithShape="1">
          <a:blip r:embed="rId3">
            <a:alphaModFix/>
          </a:blip>
          <a:srcRect b="0" l="0" r="0" t="0"/>
          <a:stretch/>
        </p:blipFill>
        <p:spPr>
          <a:xfrm>
            <a:off x="5864436" y="1773700"/>
            <a:ext cx="2870992" cy="29337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38"/>
          <p:cNvSpPr txBox="1"/>
          <p:nvPr/>
        </p:nvSpPr>
        <p:spPr>
          <a:xfrm>
            <a:off x="859239" y="523491"/>
            <a:ext cx="7635072" cy="3705609"/>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FFFFFF"/>
              </a:buClr>
              <a:buSzPts val="4200"/>
              <a:buFont typeface="Open Sans"/>
              <a:buNone/>
            </a:pPr>
            <a:r>
              <a:rPr b="0" i="0" lang="en-US" sz="4200" u="none" cap="none" strike="noStrike">
                <a:solidFill>
                  <a:srgbClr val="FFFFFF"/>
                </a:solidFill>
                <a:latin typeface="Open Sans"/>
                <a:ea typeface="Open Sans"/>
                <a:cs typeface="Open Sans"/>
                <a:sym typeface="Open Sans"/>
              </a:rPr>
              <a:t>The Resources</a:t>
            </a:r>
            <a:endParaRPr/>
          </a:p>
          <a:p>
            <a:pPr indent="0" lvl="0" marL="0" marR="0" rtl="0" algn="l">
              <a:lnSpc>
                <a:spcPct val="100000"/>
              </a:lnSpc>
              <a:spcBef>
                <a:spcPts val="0"/>
              </a:spcBef>
              <a:spcAft>
                <a:spcPts val="0"/>
              </a:spcAft>
              <a:buClr>
                <a:srgbClr val="FFFFFF"/>
              </a:buClr>
              <a:buSzPts val="2400"/>
              <a:buFont typeface="Open Sans"/>
              <a:buNone/>
            </a:pPr>
            <a:r>
              <a:t/>
            </a:r>
            <a:endParaRPr b="0" i="0" sz="2400" u="none" cap="none" strike="noStrike">
              <a:solidFill>
                <a:srgbClr val="4285F4"/>
              </a:solidFill>
              <a:latin typeface="Arial"/>
              <a:ea typeface="Arial"/>
              <a:cs typeface="Arial"/>
              <a:sym typeface="Arial"/>
            </a:endParaRPr>
          </a:p>
          <a:p>
            <a:pPr indent="-571500" lvl="1" marL="571500" marR="0" rtl="0" algn="l">
              <a:lnSpc>
                <a:spcPct val="100000"/>
              </a:lnSpc>
              <a:spcBef>
                <a:spcPts val="0"/>
              </a:spcBef>
              <a:spcAft>
                <a:spcPts val="0"/>
              </a:spcAft>
              <a:buClr>
                <a:srgbClr val="FFFFFF"/>
              </a:buClr>
              <a:buSzPts val="4200"/>
              <a:buFont typeface="Arial"/>
              <a:buChar char="•"/>
            </a:pPr>
            <a:r>
              <a:rPr b="0" i="0" lang="en-US" sz="4200" u="none" cap="none" strike="noStrike">
                <a:solidFill>
                  <a:srgbClr val="FFFFFF"/>
                </a:solidFill>
                <a:latin typeface="Open Sans"/>
                <a:ea typeface="Open Sans"/>
                <a:cs typeface="Open Sans"/>
                <a:sym typeface="Open Sans"/>
              </a:rPr>
              <a:t>	People</a:t>
            </a:r>
            <a:endParaRPr/>
          </a:p>
          <a:p>
            <a:pPr indent="-571500" lvl="1" marL="571500" marR="0" rtl="0" algn="l">
              <a:lnSpc>
                <a:spcPct val="100000"/>
              </a:lnSpc>
              <a:spcBef>
                <a:spcPts val="0"/>
              </a:spcBef>
              <a:spcAft>
                <a:spcPts val="0"/>
              </a:spcAft>
              <a:buClr>
                <a:srgbClr val="FFFFFF"/>
              </a:buClr>
              <a:buSzPts val="4200"/>
              <a:buFont typeface="Arial"/>
              <a:buChar char="•"/>
            </a:pPr>
            <a:r>
              <a:rPr b="0" i="0" lang="en-US" sz="4200" u="none" cap="none" strike="noStrike">
                <a:solidFill>
                  <a:srgbClr val="FFFFFF"/>
                </a:solidFill>
                <a:latin typeface="Open Sans"/>
                <a:ea typeface="Open Sans"/>
                <a:cs typeface="Open Sans"/>
                <a:sym typeface="Open Sans"/>
              </a:rPr>
              <a:t>	Information</a:t>
            </a:r>
            <a:endParaRPr/>
          </a:p>
          <a:p>
            <a:pPr indent="-571500" lvl="1" marL="571500" marR="0" rtl="0" algn="l">
              <a:lnSpc>
                <a:spcPct val="100000"/>
              </a:lnSpc>
              <a:spcBef>
                <a:spcPts val="0"/>
              </a:spcBef>
              <a:spcAft>
                <a:spcPts val="0"/>
              </a:spcAft>
              <a:buClr>
                <a:srgbClr val="FFFFFF"/>
              </a:buClr>
              <a:buSzPts val="4200"/>
              <a:buFont typeface="Arial"/>
              <a:buChar char="•"/>
            </a:pPr>
            <a:r>
              <a:rPr b="0" i="0" lang="en-US" sz="4200" u="none" cap="none" strike="noStrike">
                <a:solidFill>
                  <a:srgbClr val="FFFFFF"/>
                </a:solidFill>
                <a:latin typeface="Open Sans"/>
                <a:ea typeface="Open Sans"/>
                <a:cs typeface="Open Sans"/>
                <a:sym typeface="Open Sans"/>
              </a:rPr>
              <a:t>	Tools</a:t>
            </a:r>
            <a:endParaRPr b="0" i="0" sz="1400" u="none" cap="none" strike="noStrike">
              <a:solidFill>
                <a:srgbClr val="4285F4"/>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39"/>
          <p:cNvSpPr txBox="1"/>
          <p:nvPr>
            <p:ph type="title"/>
          </p:nvPr>
        </p:nvSpPr>
        <p:spPr>
          <a:xfrm>
            <a:off x="471900" y="218223"/>
            <a:ext cx="8222100" cy="1288203"/>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FFFFFF"/>
              </a:buClr>
              <a:buSzPts val="3600"/>
              <a:buFont typeface="Open Sans"/>
              <a:buNone/>
            </a:pPr>
            <a:r>
              <a:rPr b="0" i="0" lang="en-US" sz="3600" u="none" cap="none" strike="noStrike">
                <a:solidFill>
                  <a:srgbClr val="FFFFFF"/>
                </a:solidFill>
                <a:latin typeface="Open Sans"/>
                <a:ea typeface="Open Sans"/>
                <a:cs typeface="Open Sans"/>
                <a:sym typeface="Open Sans"/>
              </a:rPr>
              <a:t>Key People</a:t>
            </a:r>
            <a:endParaRPr b="0" i="0" sz="3600" u="none" cap="none" strike="noStrike">
              <a:solidFill>
                <a:srgbClr val="FFFFFF"/>
              </a:solidFill>
              <a:latin typeface="Open Sans"/>
              <a:ea typeface="Open Sans"/>
              <a:cs typeface="Open Sans"/>
              <a:sym typeface="Open Sans"/>
            </a:endParaRPr>
          </a:p>
        </p:txBody>
      </p:sp>
      <p:sp>
        <p:nvSpPr>
          <p:cNvPr id="288" name="Google Shape;288;p39"/>
          <p:cNvSpPr txBox="1"/>
          <p:nvPr>
            <p:ph idx="1" type="body"/>
          </p:nvPr>
        </p:nvSpPr>
        <p:spPr>
          <a:xfrm>
            <a:off x="5073075" y="1963275"/>
            <a:ext cx="4117800" cy="2572500"/>
          </a:xfrm>
          <a:prstGeom prst="rect">
            <a:avLst/>
          </a:prstGeom>
          <a:noFill/>
          <a:ln>
            <a:noFill/>
          </a:ln>
        </p:spPr>
        <p:txBody>
          <a:bodyPr anchorCtr="0" anchor="t" bIns="91400" lIns="91400" spcFirstLastPara="1" rIns="91400" wrap="square" tIns="91400">
            <a:noAutofit/>
          </a:bodyPr>
          <a:lstStyle/>
          <a:p>
            <a:pPr indent="0" lvl="0" marL="0" marR="0" rtl="0" algn="l">
              <a:lnSpc>
                <a:spcPct val="115000"/>
              </a:lnSpc>
              <a:spcBef>
                <a:spcPts val="0"/>
              </a:spcBef>
              <a:spcAft>
                <a:spcPts val="0"/>
              </a:spcAft>
              <a:buNone/>
            </a:pPr>
            <a:r>
              <a:rPr lang="en-US"/>
              <a:t>Other Key People: </a:t>
            </a:r>
            <a:endParaRPr/>
          </a:p>
          <a:p>
            <a:pPr indent="0" lvl="0" marL="0" marR="0" rtl="0" algn="l">
              <a:lnSpc>
                <a:spcPct val="115000"/>
              </a:lnSpc>
              <a:spcBef>
                <a:spcPts val="0"/>
              </a:spcBef>
              <a:spcAft>
                <a:spcPts val="0"/>
              </a:spcAft>
              <a:buNone/>
            </a:pPr>
            <a:r>
              <a:t/>
            </a:r>
            <a:endParaRPr/>
          </a:p>
          <a:p>
            <a:pPr indent="-342900" lvl="0" marL="457200" marR="0" rtl="0" algn="l">
              <a:lnSpc>
                <a:spcPct val="115000"/>
              </a:lnSpc>
              <a:spcBef>
                <a:spcPts val="0"/>
              </a:spcBef>
              <a:spcAft>
                <a:spcPts val="0"/>
              </a:spcAft>
              <a:buClr>
                <a:srgbClr val="002D3C"/>
              </a:buClr>
              <a:buSzPts val="1800"/>
              <a:buFont typeface="Montserrat"/>
              <a:buChar char="●"/>
            </a:pPr>
            <a:r>
              <a:rPr b="0" i="0" lang="en-US" u="none" cap="none" strike="noStrike">
                <a:solidFill>
                  <a:srgbClr val="002D3C"/>
                </a:solidFill>
                <a:latin typeface="Montserrat"/>
                <a:ea typeface="Montserrat"/>
                <a:cs typeface="Montserrat"/>
                <a:sym typeface="Montserrat"/>
              </a:rPr>
              <a:t>RFC Editor </a:t>
            </a:r>
            <a:r>
              <a:rPr lang="en-US"/>
              <a:t>Staff</a:t>
            </a:r>
            <a:endParaRPr/>
          </a:p>
          <a:p>
            <a:pPr indent="0" lvl="0" marL="457200" marR="0" rtl="0" algn="l">
              <a:lnSpc>
                <a:spcPct val="115000"/>
              </a:lnSpc>
              <a:spcBef>
                <a:spcPts val="0"/>
              </a:spcBef>
              <a:spcAft>
                <a:spcPts val="0"/>
              </a:spcAft>
              <a:buNone/>
            </a:pPr>
            <a:r>
              <a:t/>
            </a:r>
            <a:endParaRPr/>
          </a:p>
          <a:p>
            <a:pPr indent="-342900" lvl="0" marL="457200" marR="0" rtl="0" algn="l">
              <a:lnSpc>
                <a:spcPct val="115000"/>
              </a:lnSpc>
              <a:spcBef>
                <a:spcPts val="0"/>
              </a:spcBef>
              <a:spcAft>
                <a:spcPts val="0"/>
              </a:spcAft>
              <a:buClr>
                <a:srgbClr val="002D3C"/>
              </a:buClr>
              <a:buSzPts val="1800"/>
              <a:buFont typeface="Montserrat"/>
              <a:buChar char="●"/>
            </a:pPr>
            <a:r>
              <a:rPr b="0" i="0" lang="en-US" u="none" cap="none" strike="noStrike">
                <a:solidFill>
                  <a:srgbClr val="002D3C"/>
                </a:solidFill>
                <a:latin typeface="Montserrat"/>
                <a:ea typeface="Montserrat"/>
                <a:cs typeface="Montserrat"/>
                <a:sym typeface="Montserrat"/>
              </a:rPr>
              <a:t>IANA</a:t>
            </a:r>
            <a:r>
              <a:rPr lang="en-US"/>
              <a:t> Staff</a:t>
            </a:r>
            <a:endParaRPr b="0" i="0" u="none" cap="none" strike="noStrike">
              <a:solidFill>
                <a:srgbClr val="002D3C"/>
              </a:solidFill>
              <a:latin typeface="Montserrat"/>
              <a:ea typeface="Montserrat"/>
              <a:cs typeface="Montserrat"/>
              <a:sym typeface="Montserrat"/>
            </a:endParaRPr>
          </a:p>
          <a:p>
            <a:pPr indent="0" lvl="0" marL="457200" marR="0" rtl="0" algn="l">
              <a:lnSpc>
                <a:spcPct val="115000"/>
              </a:lnSpc>
              <a:spcBef>
                <a:spcPts val="0"/>
              </a:spcBef>
              <a:spcAft>
                <a:spcPts val="0"/>
              </a:spcAft>
              <a:buNone/>
            </a:pPr>
            <a:r>
              <a:t/>
            </a:r>
            <a:endParaRPr/>
          </a:p>
          <a:p>
            <a:pPr indent="-342900" lvl="0" marL="457200" marR="0" rtl="0" algn="l">
              <a:lnSpc>
                <a:spcPct val="115000"/>
              </a:lnSpc>
              <a:spcBef>
                <a:spcPts val="0"/>
              </a:spcBef>
              <a:spcAft>
                <a:spcPts val="0"/>
              </a:spcAft>
              <a:buSzPts val="1800"/>
              <a:buChar char="●"/>
            </a:pPr>
            <a:r>
              <a:rPr lang="en-US"/>
              <a:t>IETF Executive Director</a:t>
            </a:r>
            <a:endParaRPr/>
          </a:p>
        </p:txBody>
      </p:sp>
      <p:sp>
        <p:nvSpPr>
          <p:cNvPr id="289" name="Google Shape;289;p39"/>
          <p:cNvSpPr txBox="1"/>
          <p:nvPr>
            <p:ph idx="12" type="sldNum"/>
          </p:nvPr>
        </p:nvSpPr>
        <p:spPr>
          <a:xfrm>
            <a:off x="8735428" y="4724798"/>
            <a:ext cx="336813" cy="335251"/>
          </a:xfrm>
          <a:prstGeom prst="rect">
            <a:avLst/>
          </a:prstGeom>
          <a:noFill/>
          <a:ln>
            <a:noFill/>
          </a:ln>
        </p:spPr>
        <p:txBody>
          <a:bodyPr anchorCtr="0" anchor="ctr" bIns="91400" lIns="91400" spcFirstLastPara="1" rIns="91400" wrap="square" tIns="91400">
            <a:noAutofit/>
          </a:bodyPr>
          <a:lstStyle/>
          <a:p>
            <a:pPr indent="0" lvl="0" marL="0" marR="0" rtl="0" algn="r">
              <a:lnSpc>
                <a:spcPct val="100000"/>
              </a:lnSpc>
              <a:spcBef>
                <a:spcPts val="0"/>
              </a:spcBef>
              <a:spcAft>
                <a:spcPts val="0"/>
              </a:spcAft>
              <a:buClr>
                <a:srgbClr val="737373"/>
              </a:buClr>
              <a:buSzPts val="1000"/>
              <a:buFont typeface="Roboto"/>
              <a:buNone/>
            </a:pPr>
            <a:fld id="{00000000-1234-1234-1234-123412341234}" type="slidenum">
              <a:rPr b="0" i="0" lang="en-US" sz="1000" u="none" cap="none" strike="noStrike">
                <a:solidFill>
                  <a:srgbClr val="737373"/>
                </a:solidFill>
                <a:latin typeface="Roboto"/>
                <a:ea typeface="Roboto"/>
                <a:cs typeface="Roboto"/>
                <a:sym typeface="Roboto"/>
              </a:rPr>
              <a:t>‹#›</a:t>
            </a:fld>
            <a:endParaRPr b="0" i="0" sz="1000" u="none" cap="none" strike="noStrike">
              <a:solidFill>
                <a:srgbClr val="737373"/>
              </a:solidFill>
              <a:latin typeface="Roboto"/>
              <a:ea typeface="Roboto"/>
              <a:cs typeface="Roboto"/>
              <a:sym typeface="Roboto"/>
            </a:endParaRPr>
          </a:p>
        </p:txBody>
      </p:sp>
      <p:pic>
        <p:nvPicPr>
          <p:cNvPr id="290" name="Google Shape;290;p39"/>
          <p:cNvPicPr preferRelativeResize="0"/>
          <p:nvPr/>
        </p:nvPicPr>
        <p:blipFill>
          <a:blip r:embed="rId3">
            <a:alphaModFix/>
          </a:blip>
          <a:stretch>
            <a:fillRect/>
          </a:stretch>
        </p:blipFill>
        <p:spPr>
          <a:xfrm>
            <a:off x="395700" y="1910550"/>
            <a:ext cx="3730226" cy="2488750"/>
          </a:xfrm>
          <a:prstGeom prst="rect">
            <a:avLst/>
          </a:prstGeom>
          <a:noFill/>
          <a:ln>
            <a:noFill/>
          </a:ln>
        </p:spPr>
      </p:pic>
      <p:sp>
        <p:nvSpPr>
          <p:cNvPr id="291" name="Google Shape;291;p39"/>
          <p:cNvSpPr txBox="1"/>
          <p:nvPr/>
        </p:nvSpPr>
        <p:spPr>
          <a:xfrm>
            <a:off x="395688" y="4448200"/>
            <a:ext cx="3620100" cy="33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Montserrat"/>
                <a:ea typeface="Montserrat"/>
                <a:cs typeface="Montserrat"/>
                <a:sym typeface="Montserrat"/>
              </a:rPr>
              <a:t>IETF Secretariat - run the meeting! </a:t>
            </a:r>
            <a:endParaRPr sz="1800">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40"/>
          <p:cNvSpPr txBox="1"/>
          <p:nvPr>
            <p:ph type="title"/>
          </p:nvPr>
        </p:nvSpPr>
        <p:spPr>
          <a:xfrm>
            <a:off x="471900" y="218223"/>
            <a:ext cx="8222100" cy="1288203"/>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FFFFFF"/>
              </a:buClr>
              <a:buSzPts val="3600"/>
              <a:buFont typeface="Open Sans"/>
              <a:buNone/>
            </a:pPr>
            <a:r>
              <a:rPr b="0" i="0" lang="en-US" sz="3600" u="none" cap="none" strike="noStrike">
                <a:solidFill>
                  <a:srgbClr val="FFFFFF"/>
                </a:solidFill>
                <a:latin typeface="Open Sans"/>
                <a:ea typeface="Open Sans"/>
                <a:cs typeface="Open Sans"/>
                <a:sym typeface="Open Sans"/>
              </a:rPr>
              <a:t>The Ombudsteam</a:t>
            </a:r>
            <a:endParaRPr b="0" i="0" sz="3600" u="none" cap="none" strike="noStrike">
              <a:solidFill>
                <a:srgbClr val="FFFFFF"/>
              </a:solidFill>
              <a:latin typeface="Open Sans"/>
              <a:ea typeface="Open Sans"/>
              <a:cs typeface="Open Sans"/>
              <a:sym typeface="Open Sans"/>
            </a:endParaRPr>
          </a:p>
        </p:txBody>
      </p:sp>
      <p:sp>
        <p:nvSpPr>
          <p:cNvPr id="297" name="Google Shape;297;p40"/>
          <p:cNvSpPr txBox="1"/>
          <p:nvPr>
            <p:ph idx="1" type="body"/>
          </p:nvPr>
        </p:nvSpPr>
        <p:spPr>
          <a:xfrm>
            <a:off x="471900" y="1919074"/>
            <a:ext cx="8222100" cy="2991352"/>
          </a:xfrm>
          <a:prstGeom prst="rect">
            <a:avLst/>
          </a:prstGeom>
          <a:noFill/>
          <a:ln>
            <a:noFill/>
          </a:ln>
        </p:spPr>
        <p:txBody>
          <a:bodyPr anchorCtr="0" anchor="t" bIns="91400" lIns="91400" spcFirstLastPara="1" rIns="91400" wrap="square" tIns="91400">
            <a:noAutofit/>
          </a:bodyPr>
          <a:lstStyle/>
          <a:p>
            <a:pPr indent="-342900" lvl="0" marL="457200" marR="0" rtl="0" algn="l">
              <a:lnSpc>
                <a:spcPct val="115000"/>
              </a:lnSpc>
              <a:spcBef>
                <a:spcPts val="0"/>
              </a:spcBef>
              <a:spcAft>
                <a:spcPts val="0"/>
              </a:spcAft>
              <a:buClr>
                <a:srgbClr val="002D3C"/>
              </a:buClr>
              <a:buSzPts val="1800"/>
              <a:buFont typeface="Montserrat"/>
              <a:buChar char="●"/>
            </a:pPr>
            <a:r>
              <a:rPr b="0" i="0" lang="en-US" sz="1800" u="none" cap="none" strike="noStrike">
                <a:solidFill>
                  <a:srgbClr val="002D3C"/>
                </a:solidFill>
                <a:latin typeface="Montserrat"/>
                <a:ea typeface="Montserrat"/>
                <a:cs typeface="Montserrat"/>
                <a:sym typeface="Montserrat"/>
              </a:rPr>
              <a:t>Report any harassment to the </a:t>
            </a:r>
            <a:r>
              <a:rPr lang="en-US" u="sng">
                <a:solidFill>
                  <a:schemeClr val="hlink"/>
                </a:solidFill>
                <a:hlinkClick r:id="rId3"/>
              </a:rPr>
              <a:t>O</a:t>
            </a:r>
            <a:r>
              <a:rPr b="0" i="0" lang="en-US" sz="1800" u="sng" cap="none" strike="noStrike">
                <a:solidFill>
                  <a:schemeClr val="hlink"/>
                </a:solidFill>
                <a:latin typeface="Montserrat"/>
                <a:ea typeface="Montserrat"/>
                <a:cs typeface="Montserrat"/>
                <a:sym typeface="Montserrat"/>
                <a:hlinkClick r:id="rId4"/>
              </a:rPr>
              <a:t>mbudsteam</a:t>
            </a:r>
            <a:r>
              <a:rPr b="0" i="0" lang="en-US" sz="1800" u="none" cap="none" strike="noStrike">
                <a:solidFill>
                  <a:srgbClr val="002D3C"/>
                </a:solidFill>
                <a:latin typeface="Montserrat"/>
                <a:ea typeface="Montserrat"/>
                <a:cs typeface="Montserrat"/>
                <a:sym typeface="Montserrat"/>
              </a:rPr>
              <a:t> (</a:t>
            </a:r>
            <a:r>
              <a:rPr b="0" i="0" lang="en-US" sz="1800" u="sng" cap="none" strike="noStrike">
                <a:solidFill>
                  <a:schemeClr val="hlink"/>
                </a:solidFill>
                <a:latin typeface="Montserrat"/>
                <a:ea typeface="Montserrat"/>
                <a:cs typeface="Montserrat"/>
                <a:sym typeface="Montserrat"/>
                <a:hlinkClick r:id="rId5"/>
              </a:rPr>
              <a:t>BCP 25</a:t>
            </a:r>
            <a:r>
              <a:rPr b="0" i="0" lang="en-US" sz="1800" u="none" cap="none" strike="noStrike">
                <a:solidFill>
                  <a:srgbClr val="002D3C"/>
                </a:solidFill>
                <a:latin typeface="Montserrat"/>
                <a:ea typeface="Montserrat"/>
                <a:cs typeface="Montserrat"/>
                <a:sym typeface="Montserrat"/>
              </a:rPr>
              <a:t>)</a:t>
            </a:r>
            <a:br>
              <a:rPr b="0" i="0" lang="en-US" sz="1800" u="none" cap="none" strike="noStrike">
                <a:solidFill>
                  <a:srgbClr val="002D3C"/>
                </a:solidFill>
                <a:latin typeface="Montserrat"/>
                <a:ea typeface="Montserrat"/>
                <a:cs typeface="Montserrat"/>
                <a:sym typeface="Montserrat"/>
              </a:rPr>
            </a:br>
            <a:r>
              <a:rPr lang="en-US" u="sng">
                <a:solidFill>
                  <a:schemeClr val="hlink"/>
                </a:solidFill>
                <a:hlinkClick r:id="rId6"/>
              </a:rPr>
              <a:t>https://www.ietf.org/blog/ietf-anti-harassment-policy/</a:t>
            </a:r>
            <a:endParaRPr b="0" i="0" sz="1800" u="sng" cap="none" strike="noStrike">
              <a:solidFill>
                <a:schemeClr val="hlink"/>
              </a:solidFill>
              <a:latin typeface="Montserrat"/>
              <a:ea typeface="Montserrat"/>
              <a:cs typeface="Montserrat"/>
              <a:sym typeface="Montserrat"/>
              <a:hlinkClick r:id="rId7"/>
            </a:endParaRPr>
          </a:p>
          <a:p>
            <a:pPr indent="-342900" lvl="0" marL="457200" marR="0" rtl="0" algn="l">
              <a:lnSpc>
                <a:spcPct val="115000"/>
              </a:lnSpc>
              <a:spcBef>
                <a:spcPts val="0"/>
              </a:spcBef>
              <a:spcAft>
                <a:spcPts val="0"/>
              </a:spcAft>
              <a:buClr>
                <a:srgbClr val="002D3C"/>
              </a:buClr>
              <a:buSzPts val="1800"/>
              <a:buFont typeface="Montserrat"/>
              <a:buChar char="●"/>
            </a:pPr>
            <a:r>
              <a:rPr b="0" i="0" lang="en-US" sz="1800" u="none" cap="none" strike="noStrike">
                <a:solidFill>
                  <a:srgbClr val="002D3C"/>
                </a:solidFill>
                <a:latin typeface="Montserrat"/>
                <a:ea typeface="Montserrat"/>
                <a:cs typeface="Montserrat"/>
                <a:sym typeface="Montserrat"/>
              </a:rPr>
              <a:t>Allison Mankin, Pete Resnick, </a:t>
            </a:r>
            <a:r>
              <a:rPr lang="en-US"/>
              <a:t>Melinda Shore</a:t>
            </a:r>
            <a:endParaRPr b="0" i="0" sz="1800" u="sng" cap="none" strike="noStrike">
              <a:solidFill>
                <a:schemeClr val="hlink"/>
              </a:solidFill>
              <a:latin typeface="Montserrat"/>
              <a:ea typeface="Montserrat"/>
              <a:cs typeface="Montserrat"/>
              <a:sym typeface="Montserrat"/>
              <a:hlinkClick r:id="rId8"/>
            </a:endParaRPr>
          </a:p>
        </p:txBody>
      </p:sp>
      <p:sp>
        <p:nvSpPr>
          <p:cNvPr id="298" name="Google Shape;298;p40"/>
          <p:cNvSpPr txBox="1"/>
          <p:nvPr>
            <p:ph idx="12" type="sldNum"/>
          </p:nvPr>
        </p:nvSpPr>
        <p:spPr>
          <a:xfrm>
            <a:off x="8735428" y="4724798"/>
            <a:ext cx="336813" cy="335251"/>
          </a:xfrm>
          <a:prstGeom prst="rect">
            <a:avLst/>
          </a:prstGeom>
          <a:noFill/>
          <a:ln>
            <a:noFill/>
          </a:ln>
        </p:spPr>
        <p:txBody>
          <a:bodyPr anchorCtr="0" anchor="ctr" bIns="91400" lIns="91400" spcFirstLastPara="1" rIns="91400" wrap="square" tIns="91400">
            <a:noAutofit/>
          </a:bodyPr>
          <a:lstStyle/>
          <a:p>
            <a:pPr indent="0" lvl="0" marL="0" marR="0" rtl="0" algn="r">
              <a:lnSpc>
                <a:spcPct val="100000"/>
              </a:lnSpc>
              <a:spcBef>
                <a:spcPts val="0"/>
              </a:spcBef>
              <a:spcAft>
                <a:spcPts val="0"/>
              </a:spcAft>
              <a:buClr>
                <a:srgbClr val="737373"/>
              </a:buClr>
              <a:buSzPts val="1000"/>
              <a:buFont typeface="Roboto"/>
              <a:buNone/>
            </a:pPr>
            <a:fld id="{00000000-1234-1234-1234-123412341234}" type="slidenum">
              <a:rPr b="0" i="0" lang="en-US" sz="1000" u="none" cap="none" strike="noStrike">
                <a:solidFill>
                  <a:srgbClr val="737373"/>
                </a:solidFill>
                <a:latin typeface="Roboto"/>
                <a:ea typeface="Roboto"/>
                <a:cs typeface="Roboto"/>
                <a:sym typeface="Roboto"/>
              </a:rPr>
              <a:t>‹#›</a:t>
            </a:fld>
            <a:endParaRPr b="0" i="0" sz="1000" u="none" cap="none" strike="noStrike">
              <a:solidFill>
                <a:srgbClr val="737373"/>
              </a:solidFill>
              <a:latin typeface="Roboto"/>
              <a:ea typeface="Roboto"/>
              <a:cs typeface="Roboto"/>
              <a:sym typeface="Roboto"/>
            </a:endParaRPr>
          </a:p>
        </p:txBody>
      </p:sp>
      <p:pic>
        <p:nvPicPr>
          <p:cNvPr descr="Screen Shot 2018-03-09 at 14.27.59.png" id="299" name="Google Shape;299;p40"/>
          <p:cNvPicPr preferRelativeResize="0"/>
          <p:nvPr/>
        </p:nvPicPr>
        <p:blipFill rotWithShape="1">
          <a:blip r:embed="rId9">
            <a:alphaModFix/>
          </a:blip>
          <a:srcRect b="0" l="0" r="0" t="0"/>
          <a:stretch/>
        </p:blipFill>
        <p:spPr>
          <a:xfrm>
            <a:off x="1011767" y="3306914"/>
            <a:ext cx="1402867" cy="1554723"/>
          </a:xfrm>
          <a:prstGeom prst="rect">
            <a:avLst/>
          </a:prstGeom>
          <a:noFill/>
          <a:ln>
            <a:noFill/>
          </a:ln>
        </p:spPr>
      </p:pic>
      <p:pic>
        <p:nvPicPr>
          <p:cNvPr descr="Screen Shot 2018-03-09 at 14.28.13.png" id="300" name="Google Shape;300;p40"/>
          <p:cNvPicPr preferRelativeResize="0"/>
          <p:nvPr/>
        </p:nvPicPr>
        <p:blipFill rotWithShape="1">
          <a:blip r:embed="rId10">
            <a:alphaModFix/>
          </a:blip>
          <a:srcRect b="0" l="0" r="0" t="0"/>
          <a:stretch/>
        </p:blipFill>
        <p:spPr>
          <a:xfrm>
            <a:off x="3575958" y="3260699"/>
            <a:ext cx="1100667" cy="1647152"/>
          </a:xfrm>
          <a:prstGeom prst="rect">
            <a:avLst/>
          </a:prstGeom>
          <a:noFill/>
          <a:ln>
            <a:noFill/>
          </a:ln>
        </p:spPr>
      </p:pic>
      <p:pic>
        <p:nvPicPr>
          <p:cNvPr id="301" name="Google Shape;301;p40"/>
          <p:cNvPicPr preferRelativeResize="0"/>
          <p:nvPr/>
        </p:nvPicPr>
        <p:blipFill rotWithShape="1">
          <a:blip r:embed="rId11">
            <a:alphaModFix/>
          </a:blip>
          <a:srcRect b="1078" l="38310" r="37280" t="0"/>
          <a:stretch/>
        </p:blipFill>
        <p:spPr>
          <a:xfrm>
            <a:off x="5837950" y="3261379"/>
            <a:ext cx="1402850" cy="164579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41"/>
          <p:cNvSpPr txBox="1"/>
          <p:nvPr>
            <p:ph type="title"/>
          </p:nvPr>
        </p:nvSpPr>
        <p:spPr>
          <a:xfrm>
            <a:off x="471900" y="218223"/>
            <a:ext cx="8222100" cy="1288203"/>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FFFFFF"/>
              </a:buClr>
              <a:buSzPts val="3600"/>
              <a:buFont typeface="Open Sans"/>
              <a:buNone/>
            </a:pPr>
            <a:r>
              <a:rPr lang="en-US"/>
              <a:t>Badge </a:t>
            </a:r>
            <a:r>
              <a:rPr b="0" i="0" lang="en-US" sz="3600" u="none" cap="none" strike="noStrike">
                <a:solidFill>
                  <a:srgbClr val="FFFFFF"/>
                </a:solidFill>
                <a:latin typeface="Open Sans"/>
                <a:ea typeface="Open Sans"/>
                <a:cs typeface="Open Sans"/>
                <a:sym typeface="Open Sans"/>
              </a:rPr>
              <a:t>Dots &amp; Ribbons </a:t>
            </a:r>
            <a:br>
              <a:rPr b="0" i="0" lang="en-US" sz="3600" u="none" cap="none" strike="noStrike">
                <a:solidFill>
                  <a:srgbClr val="FFFFFF"/>
                </a:solidFill>
                <a:latin typeface="Open Sans"/>
                <a:ea typeface="Open Sans"/>
                <a:cs typeface="Open Sans"/>
                <a:sym typeface="Open Sans"/>
              </a:rPr>
            </a:br>
            <a:r>
              <a:rPr b="0" i="0" lang="en-US" sz="3600" u="none" cap="none" strike="noStrike">
                <a:solidFill>
                  <a:srgbClr val="FFFFFF"/>
                </a:solidFill>
                <a:latin typeface="Open Sans"/>
                <a:ea typeface="Open Sans"/>
                <a:cs typeface="Open Sans"/>
                <a:sym typeface="Open Sans"/>
              </a:rPr>
              <a:t>(Who’s Who!)</a:t>
            </a:r>
            <a:endParaRPr b="0" i="0" sz="3600" u="none" cap="none" strike="noStrike">
              <a:solidFill>
                <a:srgbClr val="FFFFFF"/>
              </a:solidFill>
              <a:latin typeface="Open Sans"/>
              <a:ea typeface="Open Sans"/>
              <a:cs typeface="Open Sans"/>
              <a:sym typeface="Open Sans"/>
            </a:endParaRPr>
          </a:p>
        </p:txBody>
      </p:sp>
      <p:sp>
        <p:nvSpPr>
          <p:cNvPr id="307" name="Google Shape;307;p41"/>
          <p:cNvSpPr txBox="1"/>
          <p:nvPr>
            <p:ph idx="12" type="sldNum"/>
          </p:nvPr>
        </p:nvSpPr>
        <p:spPr>
          <a:xfrm>
            <a:off x="8735428" y="4724798"/>
            <a:ext cx="336813" cy="335251"/>
          </a:xfrm>
          <a:prstGeom prst="rect">
            <a:avLst/>
          </a:prstGeom>
          <a:noFill/>
          <a:ln>
            <a:noFill/>
          </a:ln>
        </p:spPr>
        <p:txBody>
          <a:bodyPr anchorCtr="0" anchor="ctr" bIns="91400" lIns="91400" spcFirstLastPara="1" rIns="91400" wrap="square" tIns="91400">
            <a:noAutofit/>
          </a:bodyPr>
          <a:lstStyle/>
          <a:p>
            <a:pPr indent="0" lvl="0" marL="0" marR="0" rtl="0" algn="r">
              <a:lnSpc>
                <a:spcPct val="100000"/>
              </a:lnSpc>
              <a:spcBef>
                <a:spcPts val="0"/>
              </a:spcBef>
              <a:spcAft>
                <a:spcPts val="0"/>
              </a:spcAft>
              <a:buClr>
                <a:srgbClr val="737373"/>
              </a:buClr>
              <a:buSzPts val="1000"/>
              <a:buFont typeface="Roboto"/>
              <a:buNone/>
            </a:pPr>
            <a:fld id="{00000000-1234-1234-1234-123412341234}" type="slidenum">
              <a:rPr b="0" i="0" lang="en-US" sz="1000" u="none" cap="none" strike="noStrike">
                <a:solidFill>
                  <a:srgbClr val="737373"/>
                </a:solidFill>
                <a:latin typeface="Roboto"/>
                <a:ea typeface="Roboto"/>
                <a:cs typeface="Roboto"/>
                <a:sym typeface="Roboto"/>
              </a:rPr>
              <a:t>‹#›</a:t>
            </a:fld>
            <a:endParaRPr b="0" i="0" sz="1000" u="none" cap="none" strike="noStrike">
              <a:solidFill>
                <a:srgbClr val="737373"/>
              </a:solidFill>
              <a:latin typeface="Roboto"/>
              <a:ea typeface="Roboto"/>
              <a:cs typeface="Roboto"/>
              <a:sym typeface="Roboto"/>
            </a:endParaRPr>
          </a:p>
        </p:txBody>
      </p:sp>
      <p:sp>
        <p:nvSpPr>
          <p:cNvPr id="308" name="Google Shape;308;p41"/>
          <p:cNvSpPr/>
          <p:nvPr/>
        </p:nvSpPr>
        <p:spPr>
          <a:xfrm>
            <a:off x="654268" y="3901478"/>
            <a:ext cx="381000" cy="381000"/>
          </a:xfrm>
          <a:prstGeom prst="ellipse">
            <a:avLst/>
          </a:prstGeom>
          <a:solidFill>
            <a:srgbClr val="FF0906"/>
          </a:solidFill>
          <a:ln cap="flat" cmpd="sng" w="1270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285F4"/>
              </a:solidFill>
              <a:latin typeface="Arial"/>
              <a:ea typeface="Arial"/>
              <a:cs typeface="Arial"/>
              <a:sym typeface="Arial"/>
            </a:endParaRPr>
          </a:p>
        </p:txBody>
      </p:sp>
      <p:sp>
        <p:nvSpPr>
          <p:cNvPr id="309" name="Google Shape;309;p41"/>
          <p:cNvSpPr/>
          <p:nvPr/>
        </p:nvSpPr>
        <p:spPr>
          <a:xfrm>
            <a:off x="654268" y="3261118"/>
            <a:ext cx="381000" cy="381000"/>
          </a:xfrm>
          <a:prstGeom prst="ellipse">
            <a:avLst/>
          </a:prstGeom>
          <a:solidFill>
            <a:srgbClr val="FBFF09"/>
          </a:solidFill>
          <a:ln cap="flat" cmpd="sng" w="1270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285F4"/>
              </a:solidFill>
              <a:latin typeface="Arial"/>
              <a:ea typeface="Arial"/>
              <a:cs typeface="Arial"/>
              <a:sym typeface="Arial"/>
            </a:endParaRPr>
          </a:p>
        </p:txBody>
      </p:sp>
      <p:sp>
        <p:nvSpPr>
          <p:cNvPr id="310" name="Google Shape;310;p41"/>
          <p:cNvSpPr/>
          <p:nvPr/>
        </p:nvSpPr>
        <p:spPr>
          <a:xfrm>
            <a:off x="654268" y="2016649"/>
            <a:ext cx="381000" cy="381000"/>
          </a:xfrm>
          <a:prstGeom prst="ellipse">
            <a:avLst/>
          </a:prstGeom>
          <a:solidFill>
            <a:srgbClr val="4A7EFF"/>
          </a:solidFill>
          <a:ln cap="flat" cmpd="sng" w="1270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285F4"/>
              </a:solidFill>
              <a:latin typeface="Arial"/>
              <a:ea typeface="Arial"/>
              <a:cs typeface="Arial"/>
              <a:sym typeface="Arial"/>
            </a:endParaRPr>
          </a:p>
        </p:txBody>
      </p:sp>
      <p:sp>
        <p:nvSpPr>
          <p:cNvPr id="311" name="Google Shape;311;p41"/>
          <p:cNvSpPr/>
          <p:nvPr/>
        </p:nvSpPr>
        <p:spPr>
          <a:xfrm>
            <a:off x="654268" y="2638883"/>
            <a:ext cx="381000" cy="381000"/>
          </a:xfrm>
          <a:prstGeom prst="ellipse">
            <a:avLst/>
          </a:prstGeom>
          <a:solidFill>
            <a:srgbClr val="FF8510"/>
          </a:solidFill>
          <a:ln cap="flat" cmpd="sng" w="1270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285F4"/>
              </a:solidFill>
              <a:latin typeface="Arial"/>
              <a:ea typeface="Arial"/>
              <a:cs typeface="Arial"/>
              <a:sym typeface="Arial"/>
            </a:endParaRPr>
          </a:p>
        </p:txBody>
      </p:sp>
      <p:sp>
        <p:nvSpPr>
          <p:cNvPr id="312" name="Google Shape;312;p41"/>
          <p:cNvSpPr/>
          <p:nvPr/>
        </p:nvSpPr>
        <p:spPr>
          <a:xfrm>
            <a:off x="4821491" y="3233475"/>
            <a:ext cx="381001" cy="381001"/>
          </a:xfrm>
          <a:prstGeom prst="ellipse">
            <a:avLst/>
          </a:prstGeom>
          <a:solidFill>
            <a:srgbClr val="9308FF"/>
          </a:solidFill>
          <a:ln cap="flat" cmpd="sng" w="1270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285F4"/>
              </a:solidFill>
              <a:latin typeface="Arial"/>
              <a:ea typeface="Arial"/>
              <a:cs typeface="Arial"/>
              <a:sym typeface="Arial"/>
            </a:endParaRPr>
          </a:p>
        </p:txBody>
      </p:sp>
      <p:sp>
        <p:nvSpPr>
          <p:cNvPr id="313" name="Google Shape;313;p41"/>
          <p:cNvSpPr/>
          <p:nvPr/>
        </p:nvSpPr>
        <p:spPr>
          <a:xfrm>
            <a:off x="4821491" y="2016193"/>
            <a:ext cx="381000" cy="381000"/>
          </a:xfrm>
          <a:prstGeom prst="ellipse">
            <a:avLst/>
          </a:prstGeom>
          <a:solidFill>
            <a:srgbClr val="FF6A99"/>
          </a:solidFill>
          <a:ln cap="flat" cmpd="sng" w="12700">
            <a:solidFill>
              <a:srgbClr val="0000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A88D"/>
              </a:buClr>
              <a:buSzPts val="1400"/>
              <a:buFont typeface="Arial"/>
              <a:buNone/>
            </a:pPr>
            <a:r>
              <a:t/>
            </a:r>
            <a:endParaRPr b="0" i="0" sz="1400" u="none" cap="none" strike="noStrike">
              <a:solidFill>
                <a:srgbClr val="4285F4"/>
              </a:solidFill>
              <a:latin typeface="Arial"/>
              <a:ea typeface="Arial"/>
              <a:cs typeface="Arial"/>
              <a:sym typeface="Arial"/>
            </a:endParaRPr>
          </a:p>
        </p:txBody>
      </p:sp>
      <p:sp>
        <p:nvSpPr>
          <p:cNvPr id="314" name="Google Shape;314;p41"/>
          <p:cNvSpPr/>
          <p:nvPr/>
        </p:nvSpPr>
        <p:spPr>
          <a:xfrm>
            <a:off x="4821491" y="2683740"/>
            <a:ext cx="381000" cy="381000"/>
          </a:xfrm>
          <a:prstGeom prst="ellipse">
            <a:avLst/>
          </a:prstGeom>
          <a:solidFill>
            <a:srgbClr val="40E0D0"/>
          </a:solidFill>
          <a:ln cap="flat" cmpd="sng" w="127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285F4"/>
              </a:solidFill>
              <a:latin typeface="Arial"/>
              <a:ea typeface="Arial"/>
              <a:cs typeface="Arial"/>
              <a:sym typeface="Arial"/>
            </a:endParaRPr>
          </a:p>
        </p:txBody>
      </p:sp>
      <p:sp>
        <p:nvSpPr>
          <p:cNvPr id="315" name="Google Shape;315;p41"/>
          <p:cNvSpPr txBox="1"/>
          <p:nvPr/>
        </p:nvSpPr>
        <p:spPr>
          <a:xfrm>
            <a:off x="471900" y="4647631"/>
            <a:ext cx="2667001" cy="350662"/>
          </a:xfrm>
          <a:prstGeom prst="rect">
            <a:avLst/>
          </a:prstGeom>
          <a:solidFill>
            <a:srgbClr val="EE7612"/>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OMBUDSTEAM</a:t>
            </a:r>
            <a:endParaRPr/>
          </a:p>
        </p:txBody>
      </p:sp>
      <p:sp>
        <p:nvSpPr>
          <p:cNvPr id="316" name="Google Shape;316;p41"/>
          <p:cNvSpPr txBox="1"/>
          <p:nvPr/>
        </p:nvSpPr>
        <p:spPr>
          <a:xfrm>
            <a:off x="3375559" y="4647631"/>
            <a:ext cx="2667001" cy="350662"/>
          </a:xfrm>
          <a:prstGeom prst="rect">
            <a:avLst/>
          </a:prstGeom>
          <a:blipFill rotWithShape="1">
            <a:blip r:embed="rId3">
              <a:alphaModFix/>
            </a:blip>
            <a:stretch>
              <a:fillRect b="0" l="0" r="0" t="0"/>
            </a:stretch>
          </a:blip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Arial"/>
                <a:ea typeface="Arial"/>
                <a:cs typeface="Arial"/>
                <a:sym typeface="Arial"/>
              </a:rPr>
              <a:t>NEWCOMER</a:t>
            </a:r>
            <a:endParaRPr/>
          </a:p>
        </p:txBody>
      </p:sp>
      <p:sp>
        <p:nvSpPr>
          <p:cNvPr id="317" name="Google Shape;317;p41"/>
          <p:cNvSpPr txBox="1"/>
          <p:nvPr/>
        </p:nvSpPr>
        <p:spPr>
          <a:xfrm>
            <a:off x="1128516" y="2031819"/>
            <a:ext cx="2247000" cy="3507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Working Group Chair</a:t>
            </a:r>
            <a:endParaRPr/>
          </a:p>
        </p:txBody>
      </p:sp>
      <p:sp>
        <p:nvSpPr>
          <p:cNvPr id="318" name="Google Shape;318;p41"/>
          <p:cNvSpPr txBox="1"/>
          <p:nvPr/>
        </p:nvSpPr>
        <p:spPr>
          <a:xfrm>
            <a:off x="1128516" y="2654053"/>
            <a:ext cx="2543400" cy="3507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Nominations Committee</a:t>
            </a:r>
            <a:endParaRPr/>
          </a:p>
        </p:txBody>
      </p:sp>
      <p:sp>
        <p:nvSpPr>
          <p:cNvPr id="319" name="Google Shape;319;p41"/>
          <p:cNvSpPr txBox="1"/>
          <p:nvPr/>
        </p:nvSpPr>
        <p:spPr>
          <a:xfrm>
            <a:off x="1128516" y="3276288"/>
            <a:ext cx="3078000" cy="6174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Internet Engineering Steering</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Arial"/>
                <a:ea typeface="Arial"/>
                <a:cs typeface="Arial"/>
                <a:sym typeface="Arial"/>
              </a:rPr>
              <a:t>Group (IESG) Member</a:t>
            </a:r>
            <a:endParaRPr/>
          </a:p>
        </p:txBody>
      </p:sp>
      <p:sp>
        <p:nvSpPr>
          <p:cNvPr id="320" name="Google Shape;320;p41"/>
          <p:cNvSpPr txBox="1"/>
          <p:nvPr/>
        </p:nvSpPr>
        <p:spPr>
          <a:xfrm>
            <a:off x="1128516" y="3916647"/>
            <a:ext cx="2823600" cy="6174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Internet Architecture Board</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Arial"/>
                <a:ea typeface="Arial"/>
                <a:cs typeface="Arial"/>
                <a:sym typeface="Arial"/>
              </a:rPr>
              <a:t>(IAB) Member</a:t>
            </a:r>
            <a:endParaRPr/>
          </a:p>
        </p:txBody>
      </p:sp>
      <p:sp>
        <p:nvSpPr>
          <p:cNvPr id="321" name="Google Shape;321;p41"/>
          <p:cNvSpPr txBox="1"/>
          <p:nvPr/>
        </p:nvSpPr>
        <p:spPr>
          <a:xfrm>
            <a:off x="5312876" y="1999273"/>
            <a:ext cx="3458100" cy="6174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Internet Research Group (IRSG) </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Arial"/>
                <a:ea typeface="Arial"/>
                <a:cs typeface="Arial"/>
                <a:sym typeface="Arial"/>
              </a:rPr>
              <a:t>Member</a:t>
            </a:r>
            <a:endParaRPr/>
          </a:p>
        </p:txBody>
      </p:sp>
      <p:sp>
        <p:nvSpPr>
          <p:cNvPr id="322" name="Google Shape;322;p41"/>
          <p:cNvSpPr txBox="1"/>
          <p:nvPr/>
        </p:nvSpPr>
        <p:spPr>
          <a:xfrm>
            <a:off x="5312876" y="2698910"/>
            <a:ext cx="1946100" cy="3507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RFC Series Editor</a:t>
            </a:r>
            <a:endParaRPr/>
          </a:p>
        </p:txBody>
      </p:sp>
      <p:sp>
        <p:nvSpPr>
          <p:cNvPr id="323" name="Google Shape;323;p41"/>
          <p:cNvSpPr txBox="1"/>
          <p:nvPr/>
        </p:nvSpPr>
        <p:spPr>
          <a:xfrm>
            <a:off x="5312876" y="3233815"/>
            <a:ext cx="3585379" cy="617363"/>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IETF Administration and Oversight</a:t>
            </a:r>
            <a:br>
              <a:rPr b="0" i="0" lang="en-US" sz="1800" u="none" cap="none" strike="noStrike">
                <a:solidFill>
                  <a:srgbClr val="000000"/>
                </a:solidFill>
                <a:latin typeface="Arial"/>
                <a:ea typeface="Arial"/>
                <a:cs typeface="Arial"/>
                <a:sym typeface="Arial"/>
              </a:rPr>
            </a:br>
            <a:r>
              <a:rPr b="0" i="0" lang="en-US" sz="1800" u="none" cap="none" strike="noStrike">
                <a:solidFill>
                  <a:srgbClr val="000000"/>
                </a:solidFill>
                <a:latin typeface="Arial"/>
                <a:ea typeface="Arial"/>
                <a:cs typeface="Arial"/>
                <a:sym typeface="Arial"/>
              </a:rPr>
              <a:t> Committee (IAOC) Member</a:t>
            </a:r>
            <a:endParaRPr/>
          </a:p>
        </p:txBody>
      </p:sp>
      <p:sp>
        <p:nvSpPr>
          <p:cNvPr id="324" name="Google Shape;324;p41"/>
          <p:cNvSpPr txBox="1"/>
          <p:nvPr/>
        </p:nvSpPr>
        <p:spPr>
          <a:xfrm>
            <a:off x="6264340" y="4647631"/>
            <a:ext cx="2249307" cy="369332"/>
          </a:xfrm>
          <a:prstGeom prst="rect">
            <a:avLst/>
          </a:prstGeom>
          <a:solidFill>
            <a:schemeClr val="accent2"/>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HOST</a:t>
            </a:r>
            <a:endParaRPr b="0" i="0" sz="1800" u="none" cap="none" strike="noStrike">
              <a:solidFill>
                <a:srgbClr val="FFFFFF"/>
              </a:solidFill>
              <a:latin typeface="Arial"/>
              <a:ea typeface="Arial"/>
              <a:cs typeface="Arial"/>
              <a:sym typeface="Arial"/>
            </a:endParaRPr>
          </a:p>
        </p:txBody>
      </p:sp>
      <p:sp>
        <p:nvSpPr>
          <p:cNvPr id="325" name="Google Shape;325;p41"/>
          <p:cNvSpPr txBox="1"/>
          <p:nvPr/>
        </p:nvSpPr>
        <p:spPr>
          <a:xfrm>
            <a:off x="5530915" y="4076912"/>
            <a:ext cx="2249307" cy="369332"/>
          </a:xfrm>
          <a:prstGeom prst="rect">
            <a:avLst/>
          </a:prstGeom>
          <a:solidFill>
            <a:schemeClr val="lt1"/>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Arial"/>
                <a:ea typeface="Arial"/>
                <a:cs typeface="Arial"/>
                <a:sym typeface="Arial"/>
              </a:rPr>
              <a:t>TBD (WG)</a:t>
            </a:r>
            <a:endParaRPr b="1" i="0" sz="1800" u="none" cap="none" strike="noStrike">
              <a:solidFill>
                <a:srgbClr val="FFFFFF"/>
              </a:solidFill>
              <a:latin typeface="Arial"/>
              <a:ea typeface="Arial"/>
              <a:cs typeface="Arial"/>
              <a:sym typeface="Arial"/>
            </a:endParaRPr>
          </a:p>
        </p:txBody>
      </p:sp>
      <p:pic>
        <p:nvPicPr>
          <p:cNvPr id="326" name="Google Shape;326;p41"/>
          <p:cNvPicPr preferRelativeResize="0"/>
          <p:nvPr/>
        </p:nvPicPr>
        <p:blipFill>
          <a:blip r:embed="rId4">
            <a:alphaModFix/>
          </a:blip>
          <a:stretch>
            <a:fillRect/>
          </a:stretch>
        </p:blipFill>
        <p:spPr>
          <a:xfrm>
            <a:off x="6621821" y="108750"/>
            <a:ext cx="2374230" cy="17176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5"/>
          <p:cNvSpPr txBox="1"/>
          <p:nvPr>
            <p:ph type="title"/>
          </p:nvPr>
        </p:nvSpPr>
        <p:spPr>
          <a:xfrm>
            <a:off x="471900" y="218223"/>
            <a:ext cx="8222100" cy="1288203"/>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FFFFFF"/>
              </a:buClr>
              <a:buSzPts val="3600"/>
              <a:buFont typeface="Open Sans"/>
              <a:buNone/>
            </a:pPr>
            <a:r>
              <a:rPr b="0" i="0" lang="en-US" sz="3600" u="none" cap="none" strike="noStrike">
                <a:solidFill>
                  <a:srgbClr val="FFFFFF"/>
                </a:solidFill>
                <a:latin typeface="Open Sans"/>
                <a:ea typeface="Open Sans"/>
                <a:cs typeface="Open Sans"/>
                <a:sym typeface="Open Sans"/>
              </a:rPr>
              <a:t>IETF Note Well </a:t>
            </a:r>
            <a:r>
              <a:rPr lang="en-US" sz="2400" u="sng">
                <a:solidFill>
                  <a:srgbClr val="FFFFFF"/>
                </a:solidFill>
                <a:hlinkClick r:id="rId3"/>
              </a:rPr>
              <a:t>https://www.ietf.org/about/note-well/</a:t>
            </a:r>
            <a:endParaRPr sz="2400">
              <a:solidFill>
                <a:srgbClr val="FFFFFF"/>
              </a:solidFill>
            </a:endParaRPr>
          </a:p>
        </p:txBody>
      </p:sp>
      <p:sp>
        <p:nvSpPr>
          <p:cNvPr id="78" name="Google Shape;78;p15"/>
          <p:cNvSpPr txBox="1"/>
          <p:nvPr>
            <p:ph idx="1" type="body"/>
          </p:nvPr>
        </p:nvSpPr>
        <p:spPr>
          <a:xfrm>
            <a:off x="471900" y="1800133"/>
            <a:ext cx="8222100" cy="3229234"/>
          </a:xfrm>
          <a:prstGeom prst="rect">
            <a:avLst/>
          </a:prstGeom>
          <a:noFill/>
          <a:ln>
            <a:noFill/>
          </a:ln>
        </p:spPr>
        <p:txBody>
          <a:bodyPr anchorCtr="0" anchor="t" bIns="91400" lIns="91400" spcFirstLastPara="1" rIns="91400" wrap="square" tIns="91400">
            <a:noAutofit/>
          </a:bodyPr>
          <a:lstStyle/>
          <a:p>
            <a:pPr indent="0" lvl="0" marL="0" marR="0" rtl="0" algn="l">
              <a:lnSpc>
                <a:spcPct val="110000"/>
              </a:lnSpc>
              <a:spcBef>
                <a:spcPts val="0"/>
              </a:spcBef>
              <a:spcAft>
                <a:spcPts val="0"/>
              </a:spcAft>
              <a:buClr>
                <a:srgbClr val="000000"/>
              </a:buClr>
              <a:buSzPts val="1400"/>
              <a:buFont typeface="Montserrat"/>
              <a:buNone/>
            </a:pPr>
            <a:r>
              <a:rPr b="0" i="0" lang="en-US" sz="1200" u="none" cap="none" strike="noStrike">
                <a:solidFill>
                  <a:srgbClr val="000000"/>
                </a:solidFill>
                <a:latin typeface="Montserrat"/>
                <a:ea typeface="Montserrat"/>
                <a:cs typeface="Montserrat"/>
                <a:sym typeface="Montserrat"/>
              </a:rPr>
              <a:t>This is a reminder of IETF policies in effect on various topics such as patents or code of conduct. It is only meant to point you in the right direction. Exceptions may apply. The IETF's patent policy and the definition of an IETF "contribution" and "participation" are set forth in BCP 79; please read it carefully.</a:t>
            </a:r>
            <a:endParaRPr sz="1200"/>
          </a:p>
          <a:p>
            <a:pPr indent="0" lvl="0" marL="0" marR="0" rtl="0" algn="l">
              <a:lnSpc>
                <a:spcPct val="110000"/>
              </a:lnSpc>
              <a:spcBef>
                <a:spcPts val="300"/>
              </a:spcBef>
              <a:spcAft>
                <a:spcPts val="0"/>
              </a:spcAft>
              <a:buClr>
                <a:srgbClr val="000000"/>
              </a:buClr>
              <a:buSzPts val="1400"/>
              <a:buFont typeface="Montserrat"/>
              <a:buNone/>
            </a:pPr>
            <a:r>
              <a:rPr b="0" i="0" lang="en-US" sz="1200" u="none" cap="none" strike="noStrike">
                <a:solidFill>
                  <a:srgbClr val="000000"/>
                </a:solidFill>
                <a:latin typeface="Montserrat"/>
                <a:ea typeface="Montserrat"/>
                <a:cs typeface="Montserrat"/>
                <a:sym typeface="Montserrat"/>
              </a:rPr>
              <a:t>As a reminder:</a:t>
            </a:r>
            <a:endParaRPr sz="1200"/>
          </a:p>
          <a:p>
            <a:pPr indent="-130991" lvl="0" marL="143691" marR="0" rtl="0" algn="l">
              <a:lnSpc>
                <a:spcPct val="110000"/>
              </a:lnSpc>
              <a:spcBef>
                <a:spcPts val="300"/>
              </a:spcBef>
              <a:spcAft>
                <a:spcPts val="0"/>
              </a:spcAft>
              <a:buClr>
                <a:srgbClr val="000000"/>
              </a:buClr>
              <a:buSzPts val="1200"/>
              <a:buFont typeface="Montserrat"/>
              <a:buChar char="•"/>
            </a:pPr>
            <a:r>
              <a:rPr b="0" i="0" lang="en-US" sz="1200" u="none" cap="none" strike="noStrike">
                <a:solidFill>
                  <a:srgbClr val="000000"/>
                </a:solidFill>
                <a:latin typeface="Montserrat"/>
                <a:ea typeface="Montserrat"/>
                <a:cs typeface="Montserrat"/>
                <a:sym typeface="Montserrat"/>
              </a:rPr>
              <a:t>By participating in the IETF, you agree to follow IETF processes and policies.</a:t>
            </a:r>
            <a:endParaRPr sz="1200"/>
          </a:p>
          <a:p>
            <a:pPr indent="-130991" lvl="0" marL="143691" marR="0" rtl="0" algn="l">
              <a:lnSpc>
                <a:spcPct val="110000"/>
              </a:lnSpc>
              <a:spcBef>
                <a:spcPts val="300"/>
              </a:spcBef>
              <a:spcAft>
                <a:spcPts val="0"/>
              </a:spcAft>
              <a:buClr>
                <a:srgbClr val="000000"/>
              </a:buClr>
              <a:buSzPts val="1200"/>
              <a:buFont typeface="Montserrat"/>
              <a:buChar char="•"/>
            </a:pPr>
            <a:r>
              <a:rPr b="0" i="0" lang="en-US" sz="1200" u="none" cap="none" strike="noStrike">
                <a:solidFill>
                  <a:srgbClr val="000000"/>
                </a:solidFill>
                <a:latin typeface="Montserrat"/>
                <a:ea typeface="Montserrat"/>
                <a:cs typeface="Montserrat"/>
                <a:sym typeface="Montserrat"/>
              </a:rPr>
              <a:t>If you are aware that any IETF contribution is covered by patents or patent applications that are owned or controlled by you or your sponsor, you must disclose that fact, or not participate in the discussion.</a:t>
            </a:r>
            <a:endParaRPr sz="1200"/>
          </a:p>
          <a:p>
            <a:pPr indent="-130991" lvl="0" marL="143691" marR="0" rtl="0" algn="l">
              <a:lnSpc>
                <a:spcPct val="110000"/>
              </a:lnSpc>
              <a:spcBef>
                <a:spcPts val="300"/>
              </a:spcBef>
              <a:spcAft>
                <a:spcPts val="0"/>
              </a:spcAft>
              <a:buClr>
                <a:srgbClr val="000000"/>
              </a:buClr>
              <a:buSzPts val="1200"/>
              <a:buFont typeface="Montserrat"/>
              <a:buChar char="•"/>
            </a:pPr>
            <a:r>
              <a:rPr b="0" i="0" lang="en-US" sz="1200" u="none" cap="none" strike="noStrike">
                <a:solidFill>
                  <a:srgbClr val="000000"/>
                </a:solidFill>
                <a:latin typeface="Montserrat"/>
                <a:ea typeface="Montserrat"/>
                <a:cs typeface="Montserrat"/>
                <a:sym typeface="Montserrat"/>
              </a:rPr>
              <a:t>As a participant in or attendee to any IETF activity you acknowledge that written, audio, video, and photographic records of meetings may be made public.</a:t>
            </a:r>
            <a:endParaRPr sz="1200"/>
          </a:p>
          <a:p>
            <a:pPr indent="-130991" lvl="0" marL="143691" marR="0" rtl="0" algn="l">
              <a:lnSpc>
                <a:spcPct val="110000"/>
              </a:lnSpc>
              <a:spcBef>
                <a:spcPts val="300"/>
              </a:spcBef>
              <a:spcAft>
                <a:spcPts val="0"/>
              </a:spcAft>
              <a:buClr>
                <a:srgbClr val="000000"/>
              </a:buClr>
              <a:buSzPts val="1200"/>
              <a:buFont typeface="Montserrat"/>
              <a:buChar char="•"/>
            </a:pPr>
            <a:r>
              <a:rPr b="0" i="0" lang="en-US" sz="1200" u="none" cap="none" strike="noStrike">
                <a:solidFill>
                  <a:srgbClr val="000000"/>
                </a:solidFill>
                <a:latin typeface="Montserrat"/>
                <a:ea typeface="Montserrat"/>
                <a:cs typeface="Montserrat"/>
                <a:sym typeface="Montserrat"/>
              </a:rPr>
              <a:t>Personal information that you provide to IETF will be handled in accordance with the IETF Privacy Statement.</a:t>
            </a:r>
            <a:endParaRPr sz="1200"/>
          </a:p>
          <a:p>
            <a:pPr indent="-130991" lvl="0" marL="143691" marR="0" rtl="0" algn="l">
              <a:lnSpc>
                <a:spcPct val="110000"/>
              </a:lnSpc>
              <a:spcBef>
                <a:spcPts val="300"/>
              </a:spcBef>
              <a:spcAft>
                <a:spcPts val="0"/>
              </a:spcAft>
              <a:buClr>
                <a:srgbClr val="000000"/>
              </a:buClr>
              <a:buSzPts val="1200"/>
              <a:buFont typeface="Montserrat"/>
              <a:buChar char="•"/>
            </a:pPr>
            <a:r>
              <a:rPr b="0" i="0" lang="en-US" sz="1200" u="none" cap="none" strike="noStrike">
                <a:solidFill>
                  <a:srgbClr val="000000"/>
                </a:solidFill>
                <a:latin typeface="Montserrat"/>
                <a:ea typeface="Montserrat"/>
                <a:cs typeface="Montserrat"/>
                <a:sym typeface="Montserrat"/>
              </a:rPr>
              <a:t>As a participant or attendee, you agree to work respectfully with other participants; please contact the ombudsteam (https://www.ietf.org/contact/ombudsteam/) if you have questions or concerns about this.</a:t>
            </a:r>
            <a:endParaRPr sz="1200"/>
          </a:p>
        </p:txBody>
      </p:sp>
      <p:sp>
        <p:nvSpPr>
          <p:cNvPr id="79" name="Google Shape;79;p15"/>
          <p:cNvSpPr txBox="1"/>
          <p:nvPr>
            <p:ph idx="12" type="sldNum"/>
          </p:nvPr>
        </p:nvSpPr>
        <p:spPr>
          <a:xfrm>
            <a:off x="8806059" y="4724798"/>
            <a:ext cx="266182" cy="335251"/>
          </a:xfrm>
          <a:prstGeom prst="rect">
            <a:avLst/>
          </a:prstGeom>
          <a:noFill/>
          <a:ln>
            <a:noFill/>
          </a:ln>
        </p:spPr>
        <p:txBody>
          <a:bodyPr anchorCtr="0" anchor="ctr" bIns="91400" lIns="91400" spcFirstLastPara="1" rIns="91400" wrap="square" tIns="91400">
            <a:noAutofit/>
          </a:bodyPr>
          <a:lstStyle/>
          <a:p>
            <a:pPr indent="0" lvl="0" marL="0" marR="0" rtl="0" algn="r">
              <a:lnSpc>
                <a:spcPct val="100000"/>
              </a:lnSpc>
              <a:spcBef>
                <a:spcPts val="0"/>
              </a:spcBef>
              <a:spcAft>
                <a:spcPts val="0"/>
              </a:spcAft>
              <a:buClr>
                <a:srgbClr val="737373"/>
              </a:buClr>
              <a:buSzPts val="1000"/>
              <a:buFont typeface="Roboto"/>
              <a:buNone/>
            </a:pPr>
            <a:fld id="{00000000-1234-1234-1234-123412341234}" type="slidenum">
              <a:rPr b="0" i="0" lang="en-US" sz="1000" u="none" cap="none" strike="noStrike">
                <a:solidFill>
                  <a:srgbClr val="737373"/>
                </a:solidFill>
                <a:latin typeface="Roboto"/>
                <a:ea typeface="Roboto"/>
                <a:cs typeface="Roboto"/>
                <a:sym typeface="Roboto"/>
              </a:rPr>
              <a:t>‹#›</a:t>
            </a:fld>
            <a:endParaRPr b="0" i="0" sz="1000" u="none" cap="none" strike="noStrike">
              <a:solidFill>
                <a:srgbClr val="737373"/>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42"/>
          <p:cNvSpPr txBox="1"/>
          <p:nvPr>
            <p:ph type="title"/>
          </p:nvPr>
        </p:nvSpPr>
        <p:spPr>
          <a:xfrm>
            <a:off x="471900" y="218223"/>
            <a:ext cx="8222100" cy="1288203"/>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FFFFFF"/>
              </a:buClr>
              <a:buSzPts val="3600"/>
              <a:buFont typeface="Open Sans"/>
              <a:buNone/>
            </a:pPr>
            <a:r>
              <a:rPr b="0" i="0" lang="en-US" sz="3600" u="none" cap="none" strike="noStrike">
                <a:solidFill>
                  <a:srgbClr val="FFFFFF"/>
                </a:solidFill>
                <a:latin typeface="Open Sans"/>
                <a:ea typeface="Open Sans"/>
                <a:cs typeface="Open Sans"/>
                <a:sym typeface="Open Sans"/>
              </a:rPr>
              <a:t>Meeting Specific Links</a:t>
            </a:r>
            <a:endParaRPr b="0" i="0" sz="3600" u="none" cap="none" strike="noStrike">
              <a:solidFill>
                <a:srgbClr val="FFFFFF"/>
              </a:solidFill>
              <a:latin typeface="Open Sans"/>
              <a:ea typeface="Open Sans"/>
              <a:cs typeface="Open Sans"/>
              <a:sym typeface="Open Sans"/>
            </a:endParaRPr>
          </a:p>
        </p:txBody>
      </p:sp>
      <p:sp>
        <p:nvSpPr>
          <p:cNvPr id="332" name="Google Shape;332;p42"/>
          <p:cNvSpPr txBox="1"/>
          <p:nvPr>
            <p:ph idx="1" type="body"/>
          </p:nvPr>
        </p:nvSpPr>
        <p:spPr>
          <a:xfrm>
            <a:off x="471900" y="1926100"/>
            <a:ext cx="8556935" cy="3120178"/>
          </a:xfrm>
          <a:prstGeom prst="rect">
            <a:avLst/>
          </a:prstGeom>
          <a:noFill/>
          <a:ln>
            <a:noFill/>
          </a:ln>
        </p:spPr>
        <p:txBody>
          <a:bodyPr anchorCtr="0" anchor="t" bIns="91400" lIns="91400" spcFirstLastPara="1" rIns="91400" wrap="square" tIns="91400">
            <a:noAutofit/>
          </a:bodyPr>
          <a:lstStyle/>
          <a:p>
            <a:pPr indent="0" lvl="0" marL="0" marR="0" rtl="0" algn="l">
              <a:lnSpc>
                <a:spcPct val="110000"/>
              </a:lnSpc>
              <a:spcBef>
                <a:spcPts val="0"/>
              </a:spcBef>
              <a:spcAft>
                <a:spcPts val="0"/>
              </a:spcAft>
              <a:buClr>
                <a:srgbClr val="000000"/>
              </a:buClr>
              <a:buSzPts val="2200"/>
              <a:buFont typeface="Montserrat"/>
              <a:buNone/>
            </a:pPr>
            <a:r>
              <a:rPr b="1" i="0" lang="en-US" sz="2200" u="none" cap="none" strike="noStrike">
                <a:solidFill>
                  <a:srgbClr val="000000"/>
                </a:solidFill>
                <a:latin typeface="Montserrat"/>
                <a:ea typeface="Montserrat"/>
                <a:cs typeface="Montserrat"/>
                <a:sym typeface="Montserrat"/>
              </a:rPr>
              <a:t>Tutorials: </a:t>
            </a:r>
            <a:endParaRPr/>
          </a:p>
          <a:p>
            <a:pPr indent="0" lvl="1" marL="547914" marR="0" rtl="0" algn="l">
              <a:lnSpc>
                <a:spcPct val="110000"/>
              </a:lnSpc>
              <a:spcBef>
                <a:spcPts val="600"/>
              </a:spcBef>
              <a:spcAft>
                <a:spcPts val="0"/>
              </a:spcAft>
              <a:buClr>
                <a:srgbClr val="000000"/>
              </a:buClr>
              <a:buSzPts val="2000"/>
              <a:buFont typeface="Montserrat"/>
              <a:buNone/>
            </a:pPr>
            <a:r>
              <a:rPr b="1" i="0" lang="en-US" sz="2000" u="sng" cap="none" strike="noStrike">
                <a:solidFill>
                  <a:schemeClr val="hlink"/>
                </a:solidFill>
                <a:latin typeface="Montserrat"/>
                <a:ea typeface="Montserrat"/>
                <a:cs typeface="Montserrat"/>
                <a:sym typeface="Montserrat"/>
                <a:hlinkClick r:id="rId3"/>
              </a:rPr>
              <a:t>https://www.ietf.org/about/participate/tutorials/</a:t>
            </a:r>
            <a:endParaRPr/>
          </a:p>
          <a:p>
            <a:pPr indent="0" lvl="0" marL="0" marR="0" rtl="0" algn="l">
              <a:lnSpc>
                <a:spcPct val="110000"/>
              </a:lnSpc>
              <a:spcBef>
                <a:spcPts val="600"/>
              </a:spcBef>
              <a:spcAft>
                <a:spcPts val="0"/>
              </a:spcAft>
              <a:buClr>
                <a:srgbClr val="000000"/>
              </a:buClr>
              <a:buSzPts val="2000"/>
              <a:buFont typeface="Montserrat"/>
              <a:buNone/>
            </a:pPr>
            <a:r>
              <a:t/>
            </a:r>
            <a:endParaRPr b="0" i="0" sz="2000" u="none" cap="none" strike="noStrike">
              <a:solidFill>
                <a:srgbClr val="002D3C"/>
              </a:solidFill>
              <a:latin typeface="Montserrat"/>
              <a:ea typeface="Montserrat"/>
              <a:cs typeface="Montserrat"/>
              <a:sym typeface="Montserrat"/>
            </a:endParaRPr>
          </a:p>
          <a:p>
            <a:pPr indent="0" lvl="0" marL="0" marR="0" rtl="0" algn="l">
              <a:lnSpc>
                <a:spcPct val="110000"/>
              </a:lnSpc>
              <a:spcBef>
                <a:spcPts val="600"/>
              </a:spcBef>
              <a:spcAft>
                <a:spcPts val="0"/>
              </a:spcAft>
              <a:buClr>
                <a:srgbClr val="000000"/>
              </a:buClr>
              <a:buSzPts val="2200"/>
              <a:buFont typeface="Montserrat"/>
              <a:buNone/>
            </a:pPr>
            <a:r>
              <a:rPr b="1" i="0" lang="en-US" sz="2200" u="none" cap="none" strike="noStrike">
                <a:solidFill>
                  <a:srgbClr val="000000"/>
                </a:solidFill>
                <a:latin typeface="Montserrat"/>
                <a:ea typeface="Montserrat"/>
                <a:cs typeface="Montserrat"/>
                <a:sym typeface="Montserrat"/>
              </a:rPr>
              <a:t>Meeting wiki: </a:t>
            </a:r>
            <a:endParaRPr/>
          </a:p>
          <a:p>
            <a:pPr indent="0" lvl="1" marL="547914" marR="0" rtl="0" algn="l">
              <a:lnSpc>
                <a:spcPct val="110000"/>
              </a:lnSpc>
              <a:spcBef>
                <a:spcPts val="600"/>
              </a:spcBef>
              <a:spcAft>
                <a:spcPts val="0"/>
              </a:spcAft>
              <a:buClr>
                <a:srgbClr val="000000"/>
              </a:buClr>
              <a:buSzPts val="2000"/>
              <a:buFont typeface="Montserrat"/>
              <a:buNone/>
            </a:pPr>
            <a:r>
              <a:rPr b="1" i="0" lang="en-US" sz="2000" u="sng" cap="none" strike="noStrike">
                <a:solidFill>
                  <a:schemeClr val="hlink"/>
                </a:solidFill>
                <a:latin typeface="Montserrat"/>
                <a:ea typeface="Montserrat"/>
                <a:cs typeface="Montserrat"/>
                <a:sym typeface="Montserrat"/>
                <a:hlinkClick r:id="rId4"/>
              </a:rPr>
              <a:t>https://trac.ietf.org/trac/ietf/meeting/wiki/ietf1</a:t>
            </a:r>
            <a:r>
              <a:rPr b="1" lang="en-US" sz="2000" u="sng">
                <a:solidFill>
                  <a:schemeClr val="hlink"/>
                </a:solidFill>
                <a:latin typeface="Montserrat"/>
                <a:ea typeface="Montserrat"/>
                <a:cs typeface="Montserrat"/>
                <a:sym typeface="Montserrat"/>
                <a:hlinkClick r:id="rId5"/>
              </a:rPr>
              <a:t>04</a:t>
            </a:r>
            <a:endParaRPr b="0" i="0" sz="2000" u="sng" cap="none" strike="noStrike">
              <a:solidFill>
                <a:schemeClr val="hlink"/>
              </a:solidFill>
              <a:latin typeface="Montserrat"/>
              <a:ea typeface="Montserrat"/>
              <a:cs typeface="Montserrat"/>
              <a:sym typeface="Montserrat"/>
              <a:hlinkClick r:id="rId6"/>
            </a:endParaRPr>
          </a:p>
        </p:txBody>
      </p:sp>
      <p:sp>
        <p:nvSpPr>
          <p:cNvPr id="333" name="Google Shape;333;p42"/>
          <p:cNvSpPr txBox="1"/>
          <p:nvPr>
            <p:ph idx="12" type="sldNum"/>
          </p:nvPr>
        </p:nvSpPr>
        <p:spPr>
          <a:xfrm>
            <a:off x="8735428" y="4724798"/>
            <a:ext cx="336813" cy="335251"/>
          </a:xfrm>
          <a:prstGeom prst="rect">
            <a:avLst/>
          </a:prstGeom>
          <a:noFill/>
          <a:ln>
            <a:noFill/>
          </a:ln>
        </p:spPr>
        <p:txBody>
          <a:bodyPr anchorCtr="0" anchor="ctr" bIns="91400" lIns="91400" spcFirstLastPara="1" rIns="91400" wrap="square" tIns="91400">
            <a:noAutofit/>
          </a:bodyPr>
          <a:lstStyle/>
          <a:p>
            <a:pPr indent="0" lvl="0" marL="0" marR="0" rtl="0" algn="r">
              <a:lnSpc>
                <a:spcPct val="100000"/>
              </a:lnSpc>
              <a:spcBef>
                <a:spcPts val="0"/>
              </a:spcBef>
              <a:spcAft>
                <a:spcPts val="0"/>
              </a:spcAft>
              <a:buClr>
                <a:srgbClr val="737373"/>
              </a:buClr>
              <a:buSzPts val="1000"/>
              <a:buFont typeface="Roboto"/>
              <a:buNone/>
            </a:pPr>
            <a:fld id="{00000000-1234-1234-1234-123412341234}" type="slidenum">
              <a:rPr b="0" i="0" lang="en-US" sz="1000" u="none" cap="none" strike="noStrike">
                <a:solidFill>
                  <a:srgbClr val="737373"/>
                </a:solidFill>
                <a:latin typeface="Roboto"/>
                <a:ea typeface="Roboto"/>
                <a:cs typeface="Roboto"/>
                <a:sym typeface="Roboto"/>
              </a:rPr>
              <a:t>‹#›</a:t>
            </a:fld>
            <a:endParaRPr b="0" i="0" sz="1000" u="none" cap="none" strike="noStrike">
              <a:solidFill>
                <a:srgbClr val="737373"/>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Google Shape;338;p43"/>
          <p:cNvSpPr txBox="1"/>
          <p:nvPr>
            <p:ph type="title"/>
          </p:nvPr>
        </p:nvSpPr>
        <p:spPr>
          <a:xfrm>
            <a:off x="471900" y="218223"/>
            <a:ext cx="8222100" cy="1288203"/>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FFFFFF"/>
              </a:buClr>
              <a:buSzPts val="3600"/>
              <a:buFont typeface="Open Sans"/>
              <a:buNone/>
            </a:pPr>
            <a:r>
              <a:rPr b="0" i="0" lang="en-US" sz="3600" u="none" cap="none" strike="noStrike">
                <a:solidFill>
                  <a:srgbClr val="FFFFFF"/>
                </a:solidFill>
                <a:latin typeface="Open Sans"/>
                <a:ea typeface="Open Sans"/>
                <a:cs typeface="Open Sans"/>
                <a:sym typeface="Open Sans"/>
              </a:rPr>
              <a:t>More Meeting Resources</a:t>
            </a:r>
            <a:endParaRPr/>
          </a:p>
        </p:txBody>
      </p:sp>
      <p:sp>
        <p:nvSpPr>
          <p:cNvPr id="339" name="Google Shape;339;p43"/>
          <p:cNvSpPr txBox="1"/>
          <p:nvPr>
            <p:ph idx="1" type="body"/>
          </p:nvPr>
        </p:nvSpPr>
        <p:spPr>
          <a:xfrm>
            <a:off x="471900" y="1926100"/>
            <a:ext cx="8556935" cy="3120178"/>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rgbClr val="000000"/>
              </a:buClr>
              <a:buSzPts val="2200"/>
              <a:buFont typeface="Montserrat"/>
              <a:buNone/>
            </a:pPr>
            <a:r>
              <a:rPr b="1" i="0" lang="en-US" sz="2200" u="none" cap="none" strike="noStrike">
                <a:solidFill>
                  <a:srgbClr val="000000"/>
                </a:solidFill>
                <a:latin typeface="Montserrat"/>
                <a:ea typeface="Montserrat"/>
                <a:cs typeface="Montserrat"/>
                <a:sym typeface="Montserrat"/>
              </a:rPr>
              <a:t>First-time attendees mailing list </a:t>
            </a:r>
            <a:endParaRPr b="0" i="0" sz="1800" u="none" cap="none" strike="noStrike">
              <a:solidFill>
                <a:srgbClr val="002D3C"/>
              </a:solidFill>
              <a:latin typeface="Montserrat"/>
              <a:ea typeface="Montserrat"/>
              <a:cs typeface="Montserrat"/>
              <a:sym typeface="Montserrat"/>
            </a:endParaRPr>
          </a:p>
          <a:p>
            <a:pPr indent="0" lvl="1" marL="547914" marR="0" rtl="0" algn="l">
              <a:lnSpc>
                <a:spcPct val="100000"/>
              </a:lnSpc>
              <a:spcBef>
                <a:spcPts val="800"/>
              </a:spcBef>
              <a:spcAft>
                <a:spcPts val="0"/>
              </a:spcAft>
              <a:buClr>
                <a:srgbClr val="015F97"/>
              </a:buClr>
              <a:buSzPts val="2200"/>
              <a:buFont typeface="Montserrat"/>
              <a:buNone/>
            </a:pPr>
            <a:r>
              <a:rPr b="0" i="0" lang="en-US" u="sng" cap="none" strike="noStrike">
                <a:solidFill>
                  <a:schemeClr val="hlink"/>
                </a:solidFill>
                <a:latin typeface="Montserrat"/>
                <a:ea typeface="Montserrat"/>
                <a:cs typeface="Montserrat"/>
                <a:sym typeface="Montserrat"/>
                <a:hlinkClick r:id="rId3"/>
              </a:rPr>
              <a:t>https://www.ietf.org/mailman/listinfo/10</a:t>
            </a:r>
            <a:r>
              <a:rPr lang="en-US" u="sng">
                <a:solidFill>
                  <a:schemeClr val="hlink"/>
                </a:solidFill>
                <a:hlinkClick r:id="rId4"/>
              </a:rPr>
              <a:t>4</a:t>
            </a:r>
            <a:r>
              <a:rPr b="0" i="0" lang="en-US" u="sng" cap="none" strike="noStrike">
                <a:solidFill>
                  <a:schemeClr val="hlink"/>
                </a:solidFill>
                <a:latin typeface="Montserrat"/>
                <a:ea typeface="Montserrat"/>
                <a:cs typeface="Montserrat"/>
                <a:sym typeface="Montserrat"/>
                <a:hlinkClick r:id="rId5"/>
              </a:rPr>
              <a:t>-newcomers</a:t>
            </a:r>
            <a:endParaRPr b="0" i="0" u="sng" cap="none" strike="noStrike">
              <a:solidFill>
                <a:srgbClr val="002D3C"/>
              </a:solidFill>
              <a:latin typeface="Montserrat"/>
              <a:ea typeface="Montserrat"/>
              <a:cs typeface="Montserrat"/>
              <a:sym typeface="Montserrat"/>
            </a:endParaRPr>
          </a:p>
          <a:p>
            <a:pPr indent="0" lvl="0" marL="0" marR="0" rtl="0" algn="l">
              <a:lnSpc>
                <a:spcPct val="100000"/>
              </a:lnSpc>
              <a:spcBef>
                <a:spcPts val="800"/>
              </a:spcBef>
              <a:spcAft>
                <a:spcPts val="0"/>
              </a:spcAft>
              <a:buClr>
                <a:srgbClr val="000000"/>
              </a:buClr>
              <a:buSzPts val="2200"/>
              <a:buFont typeface="Montserrat"/>
              <a:buNone/>
            </a:pPr>
            <a:r>
              <a:rPr b="1" i="0" lang="en-US" sz="2200" u="none" cap="none" strike="noStrike">
                <a:solidFill>
                  <a:srgbClr val="000000"/>
                </a:solidFill>
                <a:latin typeface="Montserrat"/>
                <a:ea typeface="Montserrat"/>
                <a:cs typeface="Montserrat"/>
                <a:sym typeface="Montserrat"/>
              </a:rPr>
              <a:t>IETF Systers</a:t>
            </a:r>
            <a:endParaRPr b="0" i="0" sz="1800" u="none" cap="none" strike="noStrike">
              <a:solidFill>
                <a:srgbClr val="002D3C"/>
              </a:solidFill>
              <a:latin typeface="Montserrat"/>
              <a:ea typeface="Montserrat"/>
              <a:cs typeface="Montserrat"/>
              <a:sym typeface="Montserrat"/>
            </a:endParaRPr>
          </a:p>
          <a:p>
            <a:pPr indent="0" lvl="1" marL="547914" marR="0" rtl="0" algn="l">
              <a:lnSpc>
                <a:spcPct val="100000"/>
              </a:lnSpc>
              <a:spcBef>
                <a:spcPts val="800"/>
              </a:spcBef>
              <a:spcAft>
                <a:spcPts val="0"/>
              </a:spcAft>
              <a:buClr>
                <a:srgbClr val="015F97"/>
              </a:buClr>
              <a:buSzPts val="2200"/>
              <a:buFont typeface="Montserrat"/>
              <a:buNone/>
            </a:pPr>
            <a:r>
              <a:rPr b="0" i="0" lang="en-US" u="sng" cap="none" strike="noStrike">
                <a:solidFill>
                  <a:schemeClr val="hlink"/>
                </a:solidFill>
                <a:latin typeface="Montserrat"/>
                <a:ea typeface="Montserrat"/>
                <a:cs typeface="Montserrat"/>
                <a:sym typeface="Montserrat"/>
                <a:hlinkClick r:id="rId6"/>
              </a:rPr>
              <a:t>https://www.ietf.org/blog/ietf-systers/</a:t>
            </a:r>
            <a:endParaRPr/>
          </a:p>
          <a:p>
            <a:pPr indent="0" lvl="0" marL="0" marR="0" rtl="0" algn="l">
              <a:lnSpc>
                <a:spcPct val="100000"/>
              </a:lnSpc>
              <a:spcBef>
                <a:spcPts val="600"/>
              </a:spcBef>
              <a:spcAft>
                <a:spcPts val="0"/>
              </a:spcAft>
              <a:buClr>
                <a:srgbClr val="000000"/>
              </a:buClr>
              <a:buSzPts val="2200"/>
              <a:buFont typeface="Montserrat"/>
              <a:buNone/>
            </a:pPr>
            <a:r>
              <a:rPr b="1" i="0" lang="en-US" sz="2200" u="none" cap="none" strike="noStrike">
                <a:solidFill>
                  <a:srgbClr val="000000"/>
                </a:solidFill>
                <a:latin typeface="Montserrat"/>
                <a:ea typeface="Montserrat"/>
                <a:cs typeface="Montserrat"/>
                <a:sym typeface="Montserrat"/>
              </a:rPr>
              <a:t>Meeting mailing lists</a:t>
            </a:r>
            <a:endParaRPr/>
          </a:p>
          <a:p>
            <a:pPr indent="0" lvl="1" marL="547913" marR="0" rtl="0" algn="l">
              <a:lnSpc>
                <a:spcPct val="100000"/>
              </a:lnSpc>
              <a:spcBef>
                <a:spcPts val="600"/>
              </a:spcBef>
              <a:spcAft>
                <a:spcPts val="0"/>
              </a:spcAft>
              <a:buClr>
                <a:srgbClr val="000000"/>
              </a:buClr>
              <a:buSzPts val="2000"/>
              <a:buFont typeface="Montserrat"/>
              <a:buNone/>
            </a:pPr>
            <a:r>
              <a:rPr i="0" lang="en-US" u="sng" cap="none" strike="noStrike">
                <a:solidFill>
                  <a:schemeClr val="hlink"/>
                </a:solidFill>
                <a:hlinkClick r:id="rId7"/>
              </a:rPr>
              <a:t>https://www.ietf.org/how/meetings/ietf-meeting-mailing-lists/</a:t>
            </a:r>
            <a:endParaRPr/>
          </a:p>
          <a:p>
            <a:pPr indent="0" lvl="1" marL="547913" marR="0" rtl="0" algn="l">
              <a:lnSpc>
                <a:spcPct val="100000"/>
              </a:lnSpc>
              <a:spcBef>
                <a:spcPts val="600"/>
              </a:spcBef>
              <a:spcAft>
                <a:spcPts val="0"/>
              </a:spcAft>
              <a:buClr>
                <a:srgbClr val="000000"/>
              </a:buClr>
              <a:buSzPts val="2000"/>
              <a:buFont typeface="Montserrat"/>
              <a:buNone/>
            </a:pPr>
            <a:r>
              <a:rPr i="0" lang="en-US" sz="2000" u="none" cap="none" strike="noStrike">
                <a:solidFill>
                  <a:srgbClr val="000000"/>
                </a:solidFill>
              </a:rPr>
              <a:t>(social lists, travel companions, meeting participants)</a:t>
            </a:r>
            <a:endParaRPr i="0" sz="1800" u="sng" cap="none" strike="noStrike">
              <a:solidFill>
                <a:schemeClr val="hlink"/>
              </a:solidFill>
              <a:hlinkClick r:id="rId8"/>
            </a:endParaRPr>
          </a:p>
          <a:p>
            <a:pPr indent="0" lvl="0" marL="0" marR="0" rtl="0" algn="l">
              <a:lnSpc>
                <a:spcPct val="100000"/>
              </a:lnSpc>
              <a:spcBef>
                <a:spcPts val="800"/>
              </a:spcBef>
              <a:spcAft>
                <a:spcPts val="0"/>
              </a:spcAft>
              <a:buClr>
                <a:srgbClr val="015F97"/>
              </a:buClr>
              <a:buSzPts val="1800"/>
              <a:buFont typeface="Montserrat"/>
              <a:buNone/>
            </a:pPr>
            <a:r>
              <a:t/>
            </a:r>
            <a:endParaRPr b="0" i="0" sz="1800" u="sng" cap="none" strike="noStrike">
              <a:solidFill>
                <a:schemeClr val="hlink"/>
              </a:solidFill>
              <a:latin typeface="Montserrat"/>
              <a:ea typeface="Montserrat"/>
              <a:cs typeface="Montserrat"/>
              <a:sym typeface="Montserrat"/>
              <a:hlinkClick r:id="rId9"/>
            </a:endParaRPr>
          </a:p>
        </p:txBody>
      </p:sp>
      <p:sp>
        <p:nvSpPr>
          <p:cNvPr id="340" name="Google Shape;340;p43"/>
          <p:cNvSpPr txBox="1"/>
          <p:nvPr>
            <p:ph idx="12" type="sldNum"/>
          </p:nvPr>
        </p:nvSpPr>
        <p:spPr>
          <a:xfrm>
            <a:off x="8735428" y="4724798"/>
            <a:ext cx="336813" cy="335251"/>
          </a:xfrm>
          <a:prstGeom prst="rect">
            <a:avLst/>
          </a:prstGeom>
          <a:noFill/>
          <a:ln>
            <a:noFill/>
          </a:ln>
        </p:spPr>
        <p:txBody>
          <a:bodyPr anchorCtr="0" anchor="ctr" bIns="91400" lIns="91400" spcFirstLastPara="1" rIns="91400" wrap="square" tIns="91400">
            <a:noAutofit/>
          </a:bodyPr>
          <a:lstStyle/>
          <a:p>
            <a:pPr indent="0" lvl="0" marL="0" marR="0" rtl="0" algn="r">
              <a:lnSpc>
                <a:spcPct val="100000"/>
              </a:lnSpc>
              <a:spcBef>
                <a:spcPts val="0"/>
              </a:spcBef>
              <a:spcAft>
                <a:spcPts val="0"/>
              </a:spcAft>
              <a:buClr>
                <a:srgbClr val="737373"/>
              </a:buClr>
              <a:buSzPts val="1000"/>
              <a:buFont typeface="Roboto"/>
              <a:buNone/>
            </a:pPr>
            <a:fld id="{00000000-1234-1234-1234-123412341234}" type="slidenum">
              <a:rPr b="0" i="0" lang="en-US" sz="1000" u="none" cap="none" strike="noStrike">
                <a:solidFill>
                  <a:srgbClr val="737373"/>
                </a:solidFill>
                <a:latin typeface="Roboto"/>
                <a:ea typeface="Roboto"/>
                <a:cs typeface="Roboto"/>
                <a:sym typeface="Roboto"/>
              </a:rPr>
              <a:t>‹#›</a:t>
            </a:fld>
            <a:endParaRPr b="0" i="0" sz="1000" u="none" cap="none" strike="noStrike">
              <a:solidFill>
                <a:srgbClr val="737373"/>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Google Shape;345;p44"/>
          <p:cNvSpPr txBox="1"/>
          <p:nvPr>
            <p:ph type="title"/>
          </p:nvPr>
        </p:nvSpPr>
        <p:spPr>
          <a:xfrm>
            <a:off x="471900" y="218223"/>
            <a:ext cx="8222100" cy="1288203"/>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FFFFFF"/>
              </a:buClr>
              <a:buSzPts val="3600"/>
              <a:buFont typeface="Open Sans"/>
              <a:buNone/>
            </a:pPr>
            <a:r>
              <a:rPr b="0" i="0" lang="en-US" sz="3600" u="none" cap="none" strike="noStrike">
                <a:solidFill>
                  <a:srgbClr val="FFFFFF"/>
                </a:solidFill>
                <a:latin typeface="Open Sans"/>
                <a:ea typeface="Open Sans"/>
                <a:cs typeface="Open Sans"/>
                <a:sym typeface="Open Sans"/>
              </a:rPr>
              <a:t>Information</a:t>
            </a:r>
            <a:endParaRPr b="0" i="0" sz="3600" u="none" cap="none" strike="noStrike">
              <a:solidFill>
                <a:srgbClr val="FFFFFF"/>
              </a:solidFill>
              <a:latin typeface="Open Sans"/>
              <a:ea typeface="Open Sans"/>
              <a:cs typeface="Open Sans"/>
              <a:sym typeface="Open Sans"/>
            </a:endParaRPr>
          </a:p>
        </p:txBody>
      </p:sp>
      <p:sp>
        <p:nvSpPr>
          <p:cNvPr id="346" name="Google Shape;346;p44"/>
          <p:cNvSpPr txBox="1"/>
          <p:nvPr>
            <p:ph idx="1" type="body"/>
          </p:nvPr>
        </p:nvSpPr>
        <p:spPr>
          <a:xfrm>
            <a:off x="159462" y="1780932"/>
            <a:ext cx="3909599" cy="1295643"/>
          </a:xfrm>
          <a:prstGeom prst="rect">
            <a:avLst/>
          </a:prstGeom>
          <a:noFill/>
          <a:ln>
            <a:noFill/>
          </a:ln>
        </p:spPr>
        <p:txBody>
          <a:bodyPr anchorCtr="0" anchor="t" bIns="91400" lIns="91400" spcFirstLastPara="1" rIns="91400" wrap="square" tIns="91400">
            <a:noAutofit/>
          </a:bodyPr>
          <a:lstStyle/>
          <a:p>
            <a:pPr indent="0" lvl="0" marL="0" marR="0" rtl="0" algn="l">
              <a:lnSpc>
                <a:spcPct val="115000"/>
              </a:lnSpc>
              <a:spcBef>
                <a:spcPts val="0"/>
              </a:spcBef>
              <a:spcAft>
                <a:spcPts val="0"/>
              </a:spcAft>
              <a:buClr>
                <a:srgbClr val="002D3C"/>
              </a:buClr>
              <a:buSzPts val="2000"/>
              <a:buFont typeface="Montserrat"/>
              <a:buNone/>
            </a:pPr>
            <a:r>
              <a:rPr b="0" i="0" lang="en-US" sz="2000" u="none" cap="none" strike="noStrike">
                <a:solidFill>
                  <a:srgbClr val="002D3C"/>
                </a:solidFill>
                <a:latin typeface="Montserrat SemiBold"/>
                <a:ea typeface="Montserrat SemiBold"/>
                <a:cs typeface="Montserrat SemiBold"/>
                <a:sym typeface="Montserrat SemiBold"/>
              </a:rPr>
              <a:t>IETF Datatracker</a:t>
            </a:r>
            <a:br>
              <a:rPr b="0" i="0" lang="en-US" sz="2000" u="none" cap="none" strike="noStrike">
                <a:solidFill>
                  <a:srgbClr val="002D3C"/>
                </a:solidFill>
                <a:latin typeface="Montserrat SemiBold"/>
                <a:ea typeface="Montserrat SemiBold"/>
                <a:cs typeface="Montserrat SemiBold"/>
                <a:sym typeface="Montserrat SemiBold"/>
              </a:rPr>
            </a:br>
            <a:r>
              <a:rPr b="0" i="0" lang="en-US" sz="2000" u="none" cap="none" strike="noStrike">
                <a:solidFill>
                  <a:srgbClr val="002D3C"/>
                </a:solidFill>
                <a:latin typeface="Montserrat SemiBold"/>
                <a:ea typeface="Montserrat SemiBold"/>
                <a:cs typeface="Montserrat SemiBold"/>
                <a:sym typeface="Montserrat SemiBold"/>
              </a:rPr>
              <a:t>	</a:t>
            </a:r>
            <a:r>
              <a:rPr b="0" i="0" lang="en-US" sz="2000" u="sng" cap="none" strike="noStrike">
                <a:solidFill>
                  <a:schemeClr val="hlink"/>
                </a:solidFill>
                <a:latin typeface="Montserrat SemiBold"/>
                <a:ea typeface="Montserrat SemiBold"/>
                <a:cs typeface="Montserrat SemiBold"/>
                <a:sym typeface="Montserrat SemiBold"/>
                <a:hlinkClick r:id="rId3"/>
              </a:rPr>
              <a:t>https://datatracker.ietf.org/</a:t>
            </a:r>
            <a:endParaRPr b="0" i="0" sz="2000" u="none" cap="none" strike="noStrike">
              <a:solidFill>
                <a:srgbClr val="015F97"/>
              </a:solidFill>
              <a:latin typeface="Montserrat"/>
              <a:ea typeface="Montserrat"/>
              <a:cs typeface="Montserrat"/>
              <a:sym typeface="Montserrat"/>
            </a:endParaRPr>
          </a:p>
        </p:txBody>
      </p:sp>
      <p:sp>
        <p:nvSpPr>
          <p:cNvPr id="347" name="Google Shape;347;p44"/>
          <p:cNvSpPr txBox="1"/>
          <p:nvPr>
            <p:ph idx="12" type="sldNum"/>
          </p:nvPr>
        </p:nvSpPr>
        <p:spPr>
          <a:xfrm>
            <a:off x="8735428" y="4724798"/>
            <a:ext cx="336813" cy="335251"/>
          </a:xfrm>
          <a:prstGeom prst="rect">
            <a:avLst/>
          </a:prstGeom>
          <a:noFill/>
          <a:ln>
            <a:noFill/>
          </a:ln>
        </p:spPr>
        <p:txBody>
          <a:bodyPr anchorCtr="0" anchor="ctr" bIns="91400" lIns="91400" spcFirstLastPara="1" rIns="91400" wrap="square" tIns="91400">
            <a:noAutofit/>
          </a:bodyPr>
          <a:lstStyle/>
          <a:p>
            <a:pPr indent="0" lvl="0" marL="0" marR="0" rtl="0" algn="r">
              <a:lnSpc>
                <a:spcPct val="100000"/>
              </a:lnSpc>
              <a:spcBef>
                <a:spcPts val="0"/>
              </a:spcBef>
              <a:spcAft>
                <a:spcPts val="0"/>
              </a:spcAft>
              <a:buClr>
                <a:srgbClr val="737373"/>
              </a:buClr>
              <a:buSzPts val="1000"/>
              <a:buFont typeface="Roboto"/>
              <a:buNone/>
            </a:pPr>
            <a:fld id="{00000000-1234-1234-1234-123412341234}" type="slidenum">
              <a:rPr b="0" i="0" lang="en-US" sz="1000" u="none" cap="none" strike="noStrike">
                <a:solidFill>
                  <a:srgbClr val="737373"/>
                </a:solidFill>
                <a:latin typeface="Roboto"/>
                <a:ea typeface="Roboto"/>
                <a:cs typeface="Roboto"/>
                <a:sym typeface="Roboto"/>
              </a:rPr>
              <a:t>‹#›</a:t>
            </a:fld>
            <a:endParaRPr b="0" i="0" sz="1000" u="none" cap="none" strike="noStrike">
              <a:solidFill>
                <a:srgbClr val="737373"/>
              </a:solidFill>
              <a:latin typeface="Roboto"/>
              <a:ea typeface="Roboto"/>
              <a:cs typeface="Roboto"/>
              <a:sym typeface="Roboto"/>
            </a:endParaRPr>
          </a:p>
        </p:txBody>
      </p:sp>
      <p:pic>
        <p:nvPicPr>
          <p:cNvPr id="348" name="Google Shape;348;p44"/>
          <p:cNvPicPr preferRelativeResize="0"/>
          <p:nvPr/>
        </p:nvPicPr>
        <p:blipFill rotWithShape="1">
          <a:blip r:embed="rId4">
            <a:alphaModFix/>
          </a:blip>
          <a:srcRect b="0" l="0" r="0" t="0"/>
          <a:stretch/>
        </p:blipFill>
        <p:spPr>
          <a:xfrm>
            <a:off x="4069061" y="1388688"/>
            <a:ext cx="4989156" cy="1822686"/>
          </a:xfrm>
          <a:prstGeom prst="rect">
            <a:avLst/>
          </a:prstGeom>
          <a:noFill/>
          <a:ln>
            <a:noFill/>
          </a:ln>
        </p:spPr>
      </p:pic>
      <p:pic>
        <p:nvPicPr>
          <p:cNvPr id="349" name="Google Shape;349;p44"/>
          <p:cNvPicPr preferRelativeResize="0"/>
          <p:nvPr/>
        </p:nvPicPr>
        <p:blipFill rotWithShape="1">
          <a:blip r:embed="rId5">
            <a:alphaModFix/>
          </a:blip>
          <a:srcRect b="0" l="0" r="0" t="0"/>
          <a:stretch/>
        </p:blipFill>
        <p:spPr>
          <a:xfrm>
            <a:off x="630917" y="3202687"/>
            <a:ext cx="3356769" cy="1689736"/>
          </a:xfrm>
          <a:prstGeom prst="rect">
            <a:avLst/>
          </a:prstGeom>
          <a:noFill/>
          <a:ln>
            <a:noFill/>
          </a:ln>
        </p:spPr>
      </p:pic>
      <p:sp>
        <p:nvSpPr>
          <p:cNvPr id="350" name="Google Shape;350;p44"/>
          <p:cNvSpPr txBox="1"/>
          <p:nvPr/>
        </p:nvSpPr>
        <p:spPr>
          <a:xfrm>
            <a:off x="4406757" y="3562688"/>
            <a:ext cx="3909599" cy="1329735"/>
          </a:xfrm>
          <a:prstGeom prst="rect">
            <a:avLst/>
          </a:prstGeom>
          <a:noFill/>
          <a:ln>
            <a:noFill/>
          </a:ln>
        </p:spPr>
        <p:txBody>
          <a:bodyPr anchorCtr="0" anchor="t" bIns="91400" lIns="91400" spcFirstLastPara="1" rIns="91400" wrap="square" tIns="91400">
            <a:noAutofit/>
          </a:bodyPr>
          <a:lstStyle/>
          <a:p>
            <a:pPr indent="0" lvl="0" marL="0" marR="0" rtl="0" algn="l">
              <a:lnSpc>
                <a:spcPct val="115000"/>
              </a:lnSpc>
              <a:spcBef>
                <a:spcPts val="0"/>
              </a:spcBef>
              <a:spcAft>
                <a:spcPts val="0"/>
              </a:spcAft>
              <a:buClr>
                <a:srgbClr val="002D3C"/>
              </a:buClr>
              <a:buSzPts val="2000"/>
              <a:buFont typeface="Montserrat"/>
              <a:buNone/>
            </a:pPr>
            <a:r>
              <a:rPr b="0" i="0" lang="en-US" sz="2000" u="none" cap="none" strike="noStrike">
                <a:solidFill>
                  <a:srgbClr val="002D3C"/>
                </a:solidFill>
                <a:latin typeface="Montserrat SemiBold"/>
                <a:ea typeface="Montserrat SemiBold"/>
                <a:cs typeface="Montserrat SemiBold"/>
                <a:sym typeface="Montserrat SemiBold"/>
              </a:rPr>
              <a:t>Tools Page</a:t>
            </a:r>
            <a:br>
              <a:rPr b="0" i="0" lang="en-US" sz="2000" u="none" cap="none" strike="noStrike">
                <a:solidFill>
                  <a:srgbClr val="002D3C"/>
                </a:solidFill>
                <a:latin typeface="Montserrat SemiBold"/>
                <a:ea typeface="Montserrat SemiBold"/>
                <a:cs typeface="Montserrat SemiBold"/>
                <a:sym typeface="Montserrat SemiBold"/>
              </a:rPr>
            </a:br>
            <a:r>
              <a:rPr b="0" i="0" lang="en-US" sz="2000" u="none" cap="none" strike="noStrike">
                <a:solidFill>
                  <a:srgbClr val="002D3C"/>
                </a:solidFill>
                <a:latin typeface="Montserrat SemiBold"/>
                <a:ea typeface="Montserrat SemiBold"/>
                <a:cs typeface="Montserrat SemiBold"/>
                <a:sym typeface="Montserrat SemiBold"/>
              </a:rPr>
              <a:t>	</a:t>
            </a:r>
            <a:r>
              <a:rPr b="0" i="0" lang="en-US" sz="2000" u="sng" cap="none" strike="noStrike">
                <a:solidFill>
                  <a:schemeClr val="hlink"/>
                </a:solidFill>
                <a:latin typeface="Montserrat SemiBold"/>
                <a:ea typeface="Montserrat SemiBold"/>
                <a:cs typeface="Montserrat SemiBold"/>
                <a:sym typeface="Montserrat SemiBold"/>
                <a:hlinkClick r:id="rId6"/>
              </a:rPr>
              <a:t>https://tools.ietf.org/</a:t>
            </a:r>
            <a:r>
              <a:rPr b="0" i="0" lang="en-US" sz="2000" u="none" cap="none" strike="noStrike">
                <a:solidFill>
                  <a:srgbClr val="015F97"/>
                </a:solidFill>
                <a:latin typeface="Montserrat SemiBold"/>
                <a:ea typeface="Montserrat SemiBold"/>
                <a:cs typeface="Montserrat SemiBold"/>
                <a:sym typeface="Montserrat SemiBold"/>
              </a:rPr>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45"/>
          <p:cNvSpPr txBox="1"/>
          <p:nvPr>
            <p:ph type="title"/>
          </p:nvPr>
        </p:nvSpPr>
        <p:spPr>
          <a:xfrm>
            <a:off x="471900" y="218223"/>
            <a:ext cx="8222100" cy="1288203"/>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0096FF"/>
              </a:buClr>
              <a:buSzPts val="2400"/>
              <a:buFont typeface="Open Sans"/>
              <a:buNone/>
            </a:pPr>
            <a:r>
              <a:rPr b="0" i="0" lang="en-US" sz="2400" u="sng" cap="none" strike="noStrike">
                <a:solidFill>
                  <a:srgbClr val="CAD5E7"/>
                </a:solidFill>
                <a:latin typeface="Open Sans"/>
                <a:ea typeface="Open Sans"/>
                <a:cs typeface="Open Sans"/>
                <a:sym typeface="Open Sans"/>
                <a:hlinkClick r:id="rId3"/>
              </a:rPr>
              <a:t>https://www.ietf.org/how/meetings/10</a:t>
            </a:r>
            <a:r>
              <a:rPr lang="en-US" sz="2400" u="sng">
                <a:solidFill>
                  <a:srgbClr val="CAD5E7"/>
                </a:solidFill>
                <a:hlinkClick r:id="rId4"/>
              </a:rPr>
              <a:t>4</a:t>
            </a:r>
            <a:r>
              <a:rPr b="0" i="0" lang="en-US" sz="2400" u="sng" cap="none" strike="noStrike">
                <a:solidFill>
                  <a:srgbClr val="CAD5E7"/>
                </a:solidFill>
                <a:latin typeface="Open Sans"/>
                <a:ea typeface="Open Sans"/>
                <a:cs typeface="Open Sans"/>
                <a:sym typeface="Open Sans"/>
                <a:hlinkClick r:id="rId5"/>
              </a:rPr>
              <a:t>/remote</a:t>
            </a:r>
            <a:br>
              <a:rPr b="0" i="0" lang="en-US" sz="3600" u="none" cap="none" strike="noStrike">
                <a:solidFill>
                  <a:schemeClr val="accent5"/>
                </a:solidFill>
                <a:latin typeface="Open Sans"/>
                <a:ea typeface="Open Sans"/>
                <a:cs typeface="Open Sans"/>
                <a:sym typeface="Open Sans"/>
              </a:rPr>
            </a:br>
            <a:r>
              <a:rPr b="0" i="0" lang="en-US" sz="3600" u="none" cap="none" strike="noStrike">
                <a:solidFill>
                  <a:srgbClr val="FFFFFF"/>
                </a:solidFill>
                <a:latin typeface="Open Sans"/>
                <a:ea typeface="Open Sans"/>
                <a:cs typeface="Open Sans"/>
                <a:sym typeface="Open Sans"/>
              </a:rPr>
              <a:t>Remote Participation</a:t>
            </a:r>
            <a:endParaRPr/>
          </a:p>
        </p:txBody>
      </p:sp>
      <p:sp>
        <p:nvSpPr>
          <p:cNvPr id="356" name="Google Shape;356;p45"/>
          <p:cNvSpPr txBox="1"/>
          <p:nvPr>
            <p:ph idx="1" type="body"/>
          </p:nvPr>
        </p:nvSpPr>
        <p:spPr>
          <a:xfrm>
            <a:off x="471901" y="1926100"/>
            <a:ext cx="4252499" cy="3120178"/>
          </a:xfrm>
          <a:prstGeom prst="rect">
            <a:avLst/>
          </a:prstGeom>
          <a:noFill/>
          <a:ln>
            <a:noFill/>
          </a:ln>
        </p:spPr>
        <p:txBody>
          <a:bodyPr anchorCtr="0" anchor="t" bIns="91400" lIns="91400" spcFirstLastPara="1" rIns="91400" wrap="square" tIns="91400">
            <a:noAutofit/>
          </a:bodyPr>
          <a:lstStyle/>
          <a:p>
            <a:pPr indent="-228600" lvl="0" marL="228600" marR="0" rtl="0" algn="l">
              <a:lnSpc>
                <a:spcPct val="110000"/>
              </a:lnSpc>
              <a:spcBef>
                <a:spcPts val="0"/>
              </a:spcBef>
              <a:spcAft>
                <a:spcPts val="0"/>
              </a:spcAft>
              <a:buClr>
                <a:srgbClr val="002D3C"/>
              </a:buClr>
              <a:buSzPts val="2200"/>
              <a:buFont typeface="Montserrat"/>
              <a:buChar char="•"/>
            </a:pPr>
            <a:r>
              <a:rPr b="0" i="0" lang="en-US" sz="2000" u="none" cap="none" strike="noStrike">
                <a:solidFill>
                  <a:srgbClr val="000000"/>
                </a:solidFill>
                <a:latin typeface="Montserrat"/>
                <a:ea typeface="Montserrat"/>
                <a:cs typeface="Montserrat"/>
                <a:sym typeface="Montserrat"/>
              </a:rPr>
              <a:t>Attendance at face-to-face IETF meetings is not required. </a:t>
            </a:r>
            <a:endParaRPr b="0" i="0" sz="2000" u="none" cap="none" strike="noStrike">
              <a:solidFill>
                <a:srgbClr val="002D3C"/>
              </a:solidFill>
              <a:latin typeface="Montserrat"/>
              <a:ea typeface="Montserrat"/>
              <a:cs typeface="Montserrat"/>
              <a:sym typeface="Montserrat"/>
            </a:endParaRPr>
          </a:p>
          <a:p>
            <a:pPr indent="-228600" lvl="0" marL="228600" marR="0" rtl="0" algn="l">
              <a:lnSpc>
                <a:spcPct val="110000"/>
              </a:lnSpc>
              <a:spcBef>
                <a:spcPts val="1200"/>
              </a:spcBef>
              <a:spcAft>
                <a:spcPts val="0"/>
              </a:spcAft>
              <a:buClr>
                <a:srgbClr val="002D3C"/>
              </a:buClr>
              <a:buSzPts val="2200"/>
              <a:buFont typeface="Montserrat"/>
              <a:buChar char="•"/>
            </a:pPr>
            <a:r>
              <a:rPr b="0" i="0" lang="en-US" sz="2000" u="none" cap="none" strike="noStrike">
                <a:solidFill>
                  <a:srgbClr val="000000"/>
                </a:solidFill>
                <a:latin typeface="Montserrat"/>
                <a:ea typeface="Montserrat"/>
                <a:cs typeface="Montserrat"/>
                <a:sym typeface="Montserrat"/>
              </a:rPr>
              <a:t>IETF supports remote attendance capabilities for all WG sessions.</a:t>
            </a:r>
            <a:endParaRPr/>
          </a:p>
          <a:p>
            <a:pPr indent="-228600" lvl="0" marL="228600" marR="0" rtl="0" algn="l">
              <a:lnSpc>
                <a:spcPct val="110000"/>
              </a:lnSpc>
              <a:spcBef>
                <a:spcPts val="1200"/>
              </a:spcBef>
              <a:spcAft>
                <a:spcPts val="0"/>
              </a:spcAft>
              <a:buClr>
                <a:srgbClr val="002D3C"/>
              </a:buClr>
              <a:buSzPts val="2200"/>
              <a:buFont typeface="Montserrat"/>
              <a:buChar char="•"/>
            </a:pPr>
            <a:r>
              <a:rPr b="0" i="0" lang="en-US" sz="2000" u="none" cap="none" strike="noStrike">
                <a:solidFill>
                  <a:srgbClr val="000000"/>
                </a:solidFill>
                <a:latin typeface="Montserrat"/>
                <a:ea typeface="Montserrat"/>
                <a:cs typeface="Montserrat"/>
                <a:sym typeface="Montserrat"/>
              </a:rPr>
              <a:t>Meetecho is the tool for remote participation! </a:t>
            </a:r>
            <a:endParaRPr b="0" i="0" sz="2000" u="none" cap="none" strike="noStrike">
              <a:solidFill>
                <a:srgbClr val="002D3C"/>
              </a:solidFill>
              <a:latin typeface="Montserrat"/>
              <a:ea typeface="Montserrat"/>
              <a:cs typeface="Montserrat"/>
              <a:sym typeface="Montserrat"/>
            </a:endParaRPr>
          </a:p>
        </p:txBody>
      </p:sp>
      <p:sp>
        <p:nvSpPr>
          <p:cNvPr id="357" name="Google Shape;357;p45"/>
          <p:cNvSpPr txBox="1"/>
          <p:nvPr>
            <p:ph idx="12" type="sldNum"/>
          </p:nvPr>
        </p:nvSpPr>
        <p:spPr>
          <a:xfrm>
            <a:off x="8735428" y="4724798"/>
            <a:ext cx="336813" cy="335251"/>
          </a:xfrm>
          <a:prstGeom prst="rect">
            <a:avLst/>
          </a:prstGeom>
          <a:noFill/>
          <a:ln>
            <a:noFill/>
          </a:ln>
        </p:spPr>
        <p:txBody>
          <a:bodyPr anchorCtr="0" anchor="ctr" bIns="91400" lIns="91400" spcFirstLastPara="1" rIns="91400" wrap="square" tIns="91400">
            <a:noAutofit/>
          </a:bodyPr>
          <a:lstStyle/>
          <a:p>
            <a:pPr indent="0" lvl="0" marL="0" marR="0" rtl="0" algn="r">
              <a:lnSpc>
                <a:spcPct val="100000"/>
              </a:lnSpc>
              <a:spcBef>
                <a:spcPts val="0"/>
              </a:spcBef>
              <a:spcAft>
                <a:spcPts val="0"/>
              </a:spcAft>
              <a:buClr>
                <a:srgbClr val="737373"/>
              </a:buClr>
              <a:buSzPts val="1000"/>
              <a:buFont typeface="Roboto"/>
              <a:buNone/>
            </a:pPr>
            <a:fld id="{00000000-1234-1234-1234-123412341234}" type="slidenum">
              <a:rPr b="0" i="0" lang="en-US" sz="1000" u="none" cap="none" strike="noStrike">
                <a:solidFill>
                  <a:srgbClr val="737373"/>
                </a:solidFill>
                <a:latin typeface="Roboto"/>
                <a:ea typeface="Roboto"/>
                <a:cs typeface="Roboto"/>
                <a:sym typeface="Roboto"/>
              </a:rPr>
              <a:t>‹#›</a:t>
            </a:fld>
            <a:endParaRPr b="0" i="0" sz="1000" u="none" cap="none" strike="noStrike">
              <a:solidFill>
                <a:srgbClr val="737373"/>
              </a:solidFill>
              <a:latin typeface="Roboto"/>
              <a:ea typeface="Roboto"/>
              <a:cs typeface="Roboto"/>
              <a:sym typeface="Roboto"/>
            </a:endParaRPr>
          </a:p>
        </p:txBody>
      </p:sp>
      <p:pic>
        <p:nvPicPr>
          <p:cNvPr descr="Screen Shot 2018-03-09 at 15.26.34.png" id="358" name="Google Shape;358;p45"/>
          <p:cNvPicPr preferRelativeResize="0"/>
          <p:nvPr/>
        </p:nvPicPr>
        <p:blipFill rotWithShape="1">
          <a:blip r:embed="rId6">
            <a:alphaModFix/>
          </a:blip>
          <a:srcRect b="0" l="0" r="0" t="0"/>
          <a:stretch/>
        </p:blipFill>
        <p:spPr>
          <a:xfrm>
            <a:off x="5055196" y="2242608"/>
            <a:ext cx="3638804" cy="20192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Google Shape;363;p46"/>
          <p:cNvSpPr txBox="1"/>
          <p:nvPr>
            <p:ph type="title"/>
          </p:nvPr>
        </p:nvSpPr>
        <p:spPr>
          <a:xfrm>
            <a:off x="471900" y="218223"/>
            <a:ext cx="8222100" cy="1288203"/>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0096FF"/>
              </a:buClr>
              <a:buSzPts val="2400"/>
              <a:buFont typeface="Open Sans"/>
              <a:buNone/>
            </a:pPr>
            <a:r>
              <a:rPr b="0" i="0" lang="en-US" sz="2400" u="sng" cap="none" strike="noStrike">
                <a:solidFill>
                  <a:srgbClr val="CAD5E7"/>
                </a:solidFill>
                <a:latin typeface="Open Sans"/>
                <a:ea typeface="Open Sans"/>
                <a:cs typeface="Open Sans"/>
                <a:sym typeface="Open Sans"/>
                <a:hlinkClick r:id="rId3"/>
              </a:rPr>
              <a:t>https://tickets.meeting.ietf.org/wiki/IETF10</a:t>
            </a:r>
            <a:r>
              <a:rPr lang="en-US" sz="2400" u="sng">
                <a:solidFill>
                  <a:srgbClr val="CAD5E7"/>
                </a:solidFill>
                <a:hlinkClick r:id="rId4"/>
              </a:rPr>
              <a:t>4</a:t>
            </a:r>
            <a:r>
              <a:rPr b="0" i="0" lang="en-US" sz="2400" u="sng" cap="none" strike="noStrike">
                <a:solidFill>
                  <a:srgbClr val="CAD5E7"/>
                </a:solidFill>
                <a:latin typeface="Open Sans"/>
                <a:ea typeface="Open Sans"/>
                <a:cs typeface="Open Sans"/>
                <a:sym typeface="Open Sans"/>
                <a:hlinkClick r:id="rId5"/>
              </a:rPr>
              <a:t>network</a:t>
            </a:r>
            <a:br>
              <a:rPr b="0" i="0" lang="en-US" sz="2400" u="sng" cap="none" strike="noStrike">
                <a:solidFill>
                  <a:schemeClr val="hlink"/>
                </a:solidFill>
                <a:latin typeface="Open Sans"/>
                <a:ea typeface="Open Sans"/>
                <a:cs typeface="Open Sans"/>
                <a:sym typeface="Open Sans"/>
                <a:hlinkClick r:id="rId6"/>
              </a:rPr>
            </a:br>
            <a:r>
              <a:rPr b="0" i="0" lang="en-US" sz="3600" u="none" cap="none" strike="noStrike">
                <a:solidFill>
                  <a:srgbClr val="FFFFFF"/>
                </a:solidFill>
                <a:latin typeface="Open Sans"/>
                <a:ea typeface="Open Sans"/>
                <a:cs typeface="Open Sans"/>
                <a:sym typeface="Open Sans"/>
              </a:rPr>
              <a:t>The Network @ IETF</a:t>
            </a:r>
            <a:endParaRPr b="0" i="0" sz="3600" u="none" cap="none" strike="noStrike">
              <a:solidFill>
                <a:srgbClr val="FFFFFF"/>
              </a:solidFill>
              <a:latin typeface="Open Sans"/>
              <a:ea typeface="Open Sans"/>
              <a:cs typeface="Open Sans"/>
              <a:sym typeface="Open Sans"/>
            </a:endParaRPr>
          </a:p>
        </p:txBody>
      </p:sp>
      <p:sp>
        <p:nvSpPr>
          <p:cNvPr id="364" name="Google Shape;364;p46"/>
          <p:cNvSpPr txBox="1"/>
          <p:nvPr>
            <p:ph idx="1" type="body"/>
          </p:nvPr>
        </p:nvSpPr>
        <p:spPr>
          <a:xfrm>
            <a:off x="262350" y="1848450"/>
            <a:ext cx="8809800" cy="3120300"/>
          </a:xfrm>
          <a:prstGeom prst="rect">
            <a:avLst/>
          </a:prstGeom>
          <a:noFill/>
          <a:ln>
            <a:noFill/>
          </a:ln>
        </p:spPr>
        <p:txBody>
          <a:bodyPr anchorCtr="0" anchor="t" bIns="91400" lIns="91400" spcFirstLastPara="1" rIns="91400" wrap="square" tIns="91400">
            <a:noAutofit/>
          </a:bodyPr>
          <a:lstStyle/>
          <a:p>
            <a:pPr indent="-349250" lvl="0" marL="457200" marR="0" rtl="0" algn="l">
              <a:lnSpc>
                <a:spcPct val="115000"/>
              </a:lnSpc>
              <a:spcBef>
                <a:spcPts val="0"/>
              </a:spcBef>
              <a:spcAft>
                <a:spcPts val="0"/>
              </a:spcAft>
              <a:buClr>
                <a:srgbClr val="000000"/>
              </a:buClr>
              <a:buSzPts val="1900"/>
              <a:buFont typeface="Montserrat"/>
              <a:buChar char="●"/>
            </a:pPr>
            <a:r>
              <a:rPr b="0" i="0" lang="en-US" sz="1900" u="none" cap="none" strike="noStrike">
                <a:solidFill>
                  <a:srgbClr val="000000"/>
                </a:solidFill>
                <a:latin typeface="Montserrat"/>
                <a:ea typeface="Montserrat"/>
                <a:cs typeface="Montserrat"/>
                <a:sym typeface="Montserrat"/>
              </a:rPr>
              <a:t>The IETF runs its own network (including sometimes the primary hotel) </a:t>
            </a:r>
            <a:endParaRPr sz="1900"/>
          </a:p>
          <a:p>
            <a:pPr indent="-349250" lvl="0" marL="457200" marR="0" rtl="0" algn="l">
              <a:lnSpc>
                <a:spcPct val="115000"/>
              </a:lnSpc>
              <a:spcBef>
                <a:spcPts val="0"/>
              </a:spcBef>
              <a:spcAft>
                <a:spcPts val="0"/>
              </a:spcAft>
              <a:buClr>
                <a:srgbClr val="000000"/>
              </a:buClr>
              <a:buSzPts val="1900"/>
              <a:buFont typeface="Montserrat"/>
              <a:buChar char="●"/>
            </a:pPr>
            <a:r>
              <a:rPr b="0" i="0" lang="en-US" sz="1900" u="none" cap="none" strike="noStrike">
                <a:solidFill>
                  <a:srgbClr val="000000"/>
                </a:solidFill>
                <a:latin typeface="Montserrat"/>
                <a:ea typeface="Montserrat"/>
                <a:cs typeface="Montserrat"/>
                <a:sym typeface="Montserrat"/>
              </a:rPr>
              <a:t>Generally up by early Saturday and down around noon on Friday</a:t>
            </a:r>
            <a:endParaRPr sz="1900"/>
          </a:p>
          <a:p>
            <a:pPr indent="-349250" lvl="0" marL="457200" marR="0" rtl="0" algn="l">
              <a:lnSpc>
                <a:spcPct val="115000"/>
              </a:lnSpc>
              <a:spcBef>
                <a:spcPts val="0"/>
              </a:spcBef>
              <a:spcAft>
                <a:spcPts val="0"/>
              </a:spcAft>
              <a:buClr>
                <a:srgbClr val="000000"/>
              </a:buClr>
              <a:buSzPts val="1900"/>
              <a:buFont typeface="Montserrat"/>
              <a:buChar char="●"/>
            </a:pPr>
            <a:r>
              <a:rPr b="0" i="0" lang="en-US" sz="1900" u="none" cap="none" strike="noStrike">
                <a:solidFill>
                  <a:srgbClr val="000000"/>
                </a:solidFill>
                <a:latin typeface="Montserrat"/>
                <a:ea typeface="Montserrat"/>
                <a:cs typeface="Montserrat"/>
                <a:sym typeface="Montserrat"/>
              </a:rPr>
              <a:t>There are a number of wireless SSIDs available</a:t>
            </a:r>
            <a:endParaRPr sz="1900"/>
          </a:p>
          <a:p>
            <a:pPr indent="-349250" lvl="0" marL="457200" marR="0" rtl="0" algn="l">
              <a:lnSpc>
                <a:spcPct val="115000"/>
              </a:lnSpc>
              <a:spcBef>
                <a:spcPts val="0"/>
              </a:spcBef>
              <a:spcAft>
                <a:spcPts val="0"/>
              </a:spcAft>
              <a:buClr>
                <a:srgbClr val="000000"/>
              </a:buClr>
              <a:buSzPts val="1900"/>
              <a:buFont typeface="Montserrat"/>
              <a:buChar char="●"/>
            </a:pPr>
            <a:r>
              <a:rPr b="0" i="0" lang="en-US" sz="1900" u="none" cap="none" strike="noStrike">
                <a:solidFill>
                  <a:srgbClr val="000000"/>
                </a:solidFill>
                <a:latin typeface="Montserrat"/>
                <a:ea typeface="Montserrat"/>
                <a:cs typeface="Montserrat"/>
                <a:sym typeface="Montserrat"/>
              </a:rPr>
              <a:t>Avoid ietf-legacy if possible. It is unencrypted (enough said...) </a:t>
            </a:r>
            <a:endParaRPr sz="1900"/>
          </a:p>
          <a:p>
            <a:pPr indent="-349250" lvl="0" marL="457200" marR="0" rtl="0" algn="l">
              <a:lnSpc>
                <a:spcPct val="115000"/>
              </a:lnSpc>
              <a:spcBef>
                <a:spcPts val="0"/>
              </a:spcBef>
              <a:spcAft>
                <a:spcPts val="0"/>
              </a:spcAft>
              <a:buClr>
                <a:srgbClr val="000000"/>
              </a:buClr>
              <a:buSzPts val="1900"/>
              <a:buFont typeface="Montserrat"/>
              <a:buChar char="●"/>
            </a:pPr>
            <a:r>
              <a:rPr b="0" i="0" lang="en-US" sz="1900" u="none" cap="none" strike="noStrike">
                <a:solidFill>
                  <a:srgbClr val="000000"/>
                </a:solidFill>
                <a:latin typeface="Montserrat"/>
                <a:ea typeface="Montserrat"/>
                <a:cs typeface="Montserrat"/>
                <a:sym typeface="Montserrat"/>
              </a:rPr>
              <a:t>Secure networks use userid: “ietf” and password: “ietf”</a:t>
            </a:r>
            <a:endParaRPr sz="1900"/>
          </a:p>
          <a:p>
            <a:pPr indent="-349250" lvl="0" marL="457200" marR="0" rtl="0" algn="l">
              <a:lnSpc>
                <a:spcPct val="115000"/>
              </a:lnSpc>
              <a:spcBef>
                <a:spcPts val="0"/>
              </a:spcBef>
              <a:spcAft>
                <a:spcPts val="0"/>
              </a:spcAft>
              <a:buClr>
                <a:srgbClr val="000000"/>
              </a:buClr>
              <a:buSzPts val="1900"/>
              <a:buFont typeface="Montserrat"/>
              <a:buChar char="●"/>
            </a:pPr>
            <a:r>
              <a:rPr b="0" i="0" lang="en-US" sz="1900" u="none" cap="none" strike="noStrike">
                <a:solidFill>
                  <a:srgbClr val="000000"/>
                </a:solidFill>
                <a:latin typeface="Montserrat"/>
                <a:ea typeface="Montserrat"/>
                <a:cs typeface="Montserrat"/>
                <a:sym typeface="Montserrat"/>
              </a:rPr>
              <a:t>There’s also a terminal room with no terminals, but with printers and wired connectivity – AND PEOPLE WHO CAN HELP!</a:t>
            </a:r>
            <a:endParaRPr sz="1900"/>
          </a:p>
        </p:txBody>
      </p:sp>
      <p:sp>
        <p:nvSpPr>
          <p:cNvPr id="365" name="Google Shape;365;p46"/>
          <p:cNvSpPr txBox="1"/>
          <p:nvPr>
            <p:ph idx="12" type="sldNum"/>
          </p:nvPr>
        </p:nvSpPr>
        <p:spPr>
          <a:xfrm>
            <a:off x="8735428" y="4724798"/>
            <a:ext cx="336813" cy="335251"/>
          </a:xfrm>
          <a:prstGeom prst="rect">
            <a:avLst/>
          </a:prstGeom>
          <a:noFill/>
          <a:ln>
            <a:noFill/>
          </a:ln>
        </p:spPr>
        <p:txBody>
          <a:bodyPr anchorCtr="0" anchor="ctr" bIns="91400" lIns="91400" spcFirstLastPara="1" rIns="91400" wrap="square" tIns="91400">
            <a:noAutofit/>
          </a:bodyPr>
          <a:lstStyle/>
          <a:p>
            <a:pPr indent="0" lvl="0" marL="0" marR="0" rtl="0" algn="r">
              <a:lnSpc>
                <a:spcPct val="100000"/>
              </a:lnSpc>
              <a:spcBef>
                <a:spcPts val="0"/>
              </a:spcBef>
              <a:spcAft>
                <a:spcPts val="0"/>
              </a:spcAft>
              <a:buClr>
                <a:srgbClr val="737373"/>
              </a:buClr>
              <a:buSzPts val="1000"/>
              <a:buFont typeface="Roboto"/>
              <a:buNone/>
            </a:pPr>
            <a:fld id="{00000000-1234-1234-1234-123412341234}" type="slidenum">
              <a:rPr b="0" i="0" lang="en-US" sz="1000" u="none" cap="none" strike="noStrike">
                <a:solidFill>
                  <a:srgbClr val="737373"/>
                </a:solidFill>
                <a:latin typeface="Roboto"/>
                <a:ea typeface="Roboto"/>
                <a:cs typeface="Roboto"/>
                <a:sym typeface="Roboto"/>
              </a:rPr>
              <a:t>‹#›</a:t>
            </a:fld>
            <a:endParaRPr b="0" i="0" sz="1000" u="none" cap="none" strike="noStrike">
              <a:solidFill>
                <a:srgbClr val="737373"/>
              </a:solidFill>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Google Shape;370;p47"/>
          <p:cNvSpPr txBox="1"/>
          <p:nvPr>
            <p:ph type="title"/>
          </p:nvPr>
        </p:nvSpPr>
        <p:spPr>
          <a:xfrm>
            <a:off x="471900" y="218223"/>
            <a:ext cx="8222100" cy="1288203"/>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FFFFFF"/>
              </a:buClr>
              <a:buSzPts val="3600"/>
              <a:buFont typeface="Open Sans"/>
              <a:buNone/>
            </a:pPr>
            <a:r>
              <a:rPr b="0" i="0" lang="en-US" sz="3600" u="none" cap="none" strike="noStrike">
                <a:solidFill>
                  <a:srgbClr val="FFFFFF"/>
                </a:solidFill>
                <a:latin typeface="Open Sans"/>
                <a:ea typeface="Open Sans"/>
                <a:cs typeface="Open Sans"/>
                <a:sym typeface="Open Sans"/>
              </a:rPr>
              <a:t>Jabber</a:t>
            </a:r>
            <a:endParaRPr/>
          </a:p>
        </p:txBody>
      </p:sp>
      <p:sp>
        <p:nvSpPr>
          <p:cNvPr id="371" name="Google Shape;371;p47"/>
          <p:cNvSpPr txBox="1"/>
          <p:nvPr>
            <p:ph idx="1" type="body"/>
          </p:nvPr>
        </p:nvSpPr>
        <p:spPr>
          <a:xfrm>
            <a:off x="247650" y="1926100"/>
            <a:ext cx="8677275" cy="3120178"/>
          </a:xfrm>
          <a:prstGeom prst="rect">
            <a:avLst/>
          </a:prstGeom>
          <a:noFill/>
          <a:ln>
            <a:noFill/>
          </a:ln>
        </p:spPr>
        <p:txBody>
          <a:bodyPr anchorCtr="0" anchor="t" bIns="91400" lIns="91400" spcFirstLastPara="1" rIns="91400" wrap="square" tIns="91400">
            <a:noAutofit/>
          </a:bodyPr>
          <a:lstStyle/>
          <a:p>
            <a:pPr indent="0" lvl="0" marL="0" marR="0" rtl="0" algn="l">
              <a:lnSpc>
                <a:spcPct val="110000"/>
              </a:lnSpc>
              <a:spcBef>
                <a:spcPts val="0"/>
              </a:spcBef>
              <a:spcAft>
                <a:spcPts val="0"/>
              </a:spcAft>
              <a:buClr>
                <a:srgbClr val="002D3C"/>
              </a:buClr>
              <a:buSzPts val="1892"/>
              <a:buFont typeface="Montserrat"/>
              <a:buNone/>
            </a:pPr>
            <a:r>
              <a:rPr b="0" i="0" lang="en-US" sz="1892" u="none" cap="none" strike="noStrike">
                <a:solidFill>
                  <a:srgbClr val="000000"/>
                </a:solidFill>
                <a:latin typeface="Montserrat"/>
                <a:ea typeface="Montserrat"/>
                <a:cs typeface="Montserrat"/>
                <a:sym typeface="Montserrat"/>
              </a:rPr>
              <a:t>The IETF uses eXtensible Messaging and Presence Protocol (XMPP) [RFC 6120] to host a number of chat rooms during the IETF meeting.</a:t>
            </a:r>
            <a:endParaRPr/>
          </a:p>
          <a:p>
            <a:pPr indent="-196596" lvl="0" marL="327660" marR="0" rtl="0" algn="l">
              <a:lnSpc>
                <a:spcPct val="110000"/>
              </a:lnSpc>
              <a:spcBef>
                <a:spcPts val="600"/>
              </a:spcBef>
              <a:spcAft>
                <a:spcPts val="0"/>
              </a:spcAft>
              <a:buClr>
                <a:srgbClr val="002D3C"/>
              </a:buClr>
              <a:buSzPts val="1800"/>
              <a:buFont typeface="Montserrat"/>
              <a:buAutoNum type="arabicPeriod"/>
            </a:pPr>
            <a:r>
              <a:rPr b="0" i="0" lang="en-US" sz="1892" u="none" cap="none" strike="noStrike">
                <a:solidFill>
                  <a:srgbClr val="000000"/>
                </a:solidFill>
                <a:latin typeface="Montserrat"/>
                <a:ea typeface="Montserrat"/>
                <a:cs typeface="Montserrat"/>
                <a:sym typeface="Montserrat"/>
              </a:rPr>
              <a:t> Get a client: </a:t>
            </a:r>
            <a:r>
              <a:rPr b="0" i="0" lang="en-US" sz="1892" u="sng" cap="none" strike="noStrike">
                <a:solidFill>
                  <a:schemeClr val="hlink"/>
                </a:solidFill>
                <a:latin typeface="Montserrat"/>
                <a:ea typeface="Montserrat"/>
                <a:cs typeface="Montserrat"/>
                <a:sym typeface="Montserrat"/>
                <a:hlinkClick r:id="rId3"/>
              </a:rPr>
              <a:t>http://xmpp.org/software/clients.html</a:t>
            </a:r>
            <a:endParaRPr b="0" i="0" sz="1800" u="none" cap="none" strike="noStrike">
              <a:solidFill>
                <a:srgbClr val="002D3C"/>
              </a:solidFill>
              <a:latin typeface="Montserrat"/>
              <a:ea typeface="Montserrat"/>
              <a:cs typeface="Montserrat"/>
              <a:sym typeface="Montserrat"/>
            </a:endParaRPr>
          </a:p>
          <a:p>
            <a:pPr indent="-196596" lvl="0" marL="327660" marR="0" rtl="0" algn="l">
              <a:lnSpc>
                <a:spcPct val="110000"/>
              </a:lnSpc>
              <a:spcBef>
                <a:spcPts val="600"/>
              </a:spcBef>
              <a:spcAft>
                <a:spcPts val="0"/>
              </a:spcAft>
              <a:buClr>
                <a:srgbClr val="002D3C"/>
              </a:buClr>
              <a:buSzPts val="1800"/>
              <a:buFont typeface="Montserrat"/>
              <a:buAutoNum type="arabicPeriod"/>
            </a:pPr>
            <a:r>
              <a:rPr b="0" i="0" lang="en-US" sz="1892" u="none" cap="none" strike="noStrike">
                <a:solidFill>
                  <a:srgbClr val="000000"/>
                </a:solidFill>
                <a:latin typeface="Montserrat"/>
                <a:ea typeface="Montserrat"/>
                <a:cs typeface="Montserrat"/>
                <a:sym typeface="Montserrat"/>
              </a:rPr>
              <a:t> Register an account: </a:t>
            </a:r>
            <a:r>
              <a:rPr b="0" i="0" lang="en-US" sz="1892" u="sng" cap="none" strike="noStrike">
                <a:solidFill>
                  <a:schemeClr val="hlink"/>
                </a:solidFill>
                <a:latin typeface="Montserrat"/>
                <a:ea typeface="Montserrat"/>
                <a:cs typeface="Montserrat"/>
                <a:sym typeface="Montserrat"/>
                <a:hlinkClick r:id="rId4"/>
              </a:rPr>
              <a:t>https://list.jabber.at/</a:t>
            </a:r>
            <a:endParaRPr b="0" i="0" sz="1800" u="none" cap="none" strike="noStrike">
              <a:solidFill>
                <a:srgbClr val="002D3C"/>
              </a:solidFill>
              <a:latin typeface="Montserrat"/>
              <a:ea typeface="Montserrat"/>
              <a:cs typeface="Montserrat"/>
              <a:sym typeface="Montserrat"/>
            </a:endParaRPr>
          </a:p>
          <a:p>
            <a:pPr indent="-196596" lvl="0" marL="327660" marR="0" rtl="0" algn="l">
              <a:lnSpc>
                <a:spcPct val="110000"/>
              </a:lnSpc>
              <a:spcBef>
                <a:spcPts val="600"/>
              </a:spcBef>
              <a:spcAft>
                <a:spcPts val="0"/>
              </a:spcAft>
              <a:buClr>
                <a:srgbClr val="002D3C"/>
              </a:buClr>
              <a:buSzPts val="1800"/>
              <a:buFont typeface="Montserrat"/>
              <a:buAutoNum type="arabicPeriod"/>
            </a:pPr>
            <a:r>
              <a:rPr b="0" i="0" lang="en-US" sz="1892" u="none" cap="none" strike="noStrike">
                <a:solidFill>
                  <a:srgbClr val="000000"/>
                </a:solidFill>
                <a:latin typeface="Montserrat"/>
                <a:ea typeface="Montserrat"/>
                <a:cs typeface="Montserrat"/>
                <a:sym typeface="Montserrat"/>
              </a:rPr>
              <a:t> Join a chat room, usually: &lt;wgname&gt;@jabber.ietf.org</a:t>
            </a:r>
            <a:endParaRPr b="0" i="0" sz="1800" u="none" cap="none" strike="noStrike">
              <a:solidFill>
                <a:srgbClr val="002D3C"/>
              </a:solidFill>
              <a:latin typeface="Montserrat"/>
              <a:ea typeface="Montserrat"/>
              <a:cs typeface="Montserrat"/>
              <a:sym typeface="Montserrat"/>
            </a:endParaRPr>
          </a:p>
          <a:p>
            <a:pPr indent="0" lvl="0" marL="0" marR="0" rtl="0" algn="l">
              <a:lnSpc>
                <a:spcPct val="110000"/>
              </a:lnSpc>
              <a:spcBef>
                <a:spcPts val="600"/>
              </a:spcBef>
              <a:spcAft>
                <a:spcPts val="0"/>
              </a:spcAft>
              <a:buClr>
                <a:srgbClr val="002D3C"/>
              </a:buClr>
              <a:buSzPts val="1892"/>
              <a:buFont typeface="Montserrat"/>
              <a:buNone/>
            </a:pPr>
            <a:r>
              <a:rPr b="0" i="0" lang="en-US" sz="1892" u="none" cap="none" strike="noStrike">
                <a:solidFill>
                  <a:srgbClr val="000000"/>
                </a:solidFill>
                <a:latin typeface="Montserrat"/>
                <a:ea typeface="Montserrat"/>
                <a:cs typeface="Montserrat"/>
                <a:sym typeface="Montserrat"/>
              </a:rPr>
              <a:t>Used to ask questions and provide a hint of where the discussion is at on slides for audio remote listeners.</a:t>
            </a:r>
            <a:endParaRPr/>
          </a:p>
        </p:txBody>
      </p:sp>
      <p:sp>
        <p:nvSpPr>
          <p:cNvPr id="372" name="Google Shape;372;p47"/>
          <p:cNvSpPr txBox="1"/>
          <p:nvPr>
            <p:ph idx="12" type="sldNum"/>
          </p:nvPr>
        </p:nvSpPr>
        <p:spPr>
          <a:xfrm>
            <a:off x="8735428" y="4724798"/>
            <a:ext cx="336813" cy="335251"/>
          </a:xfrm>
          <a:prstGeom prst="rect">
            <a:avLst/>
          </a:prstGeom>
          <a:noFill/>
          <a:ln>
            <a:noFill/>
          </a:ln>
        </p:spPr>
        <p:txBody>
          <a:bodyPr anchorCtr="0" anchor="ctr" bIns="91400" lIns="91400" spcFirstLastPara="1" rIns="91400" wrap="square" tIns="91400">
            <a:noAutofit/>
          </a:bodyPr>
          <a:lstStyle/>
          <a:p>
            <a:pPr indent="0" lvl="0" marL="0" marR="0" rtl="0" algn="r">
              <a:lnSpc>
                <a:spcPct val="100000"/>
              </a:lnSpc>
              <a:spcBef>
                <a:spcPts val="0"/>
              </a:spcBef>
              <a:spcAft>
                <a:spcPts val="0"/>
              </a:spcAft>
              <a:buClr>
                <a:srgbClr val="737373"/>
              </a:buClr>
              <a:buSzPts val="1000"/>
              <a:buFont typeface="Roboto"/>
              <a:buNone/>
            </a:pPr>
            <a:fld id="{00000000-1234-1234-1234-123412341234}" type="slidenum">
              <a:rPr b="0" i="0" lang="en-US" sz="1000" u="none" cap="none" strike="noStrike">
                <a:solidFill>
                  <a:srgbClr val="737373"/>
                </a:solidFill>
                <a:latin typeface="Roboto"/>
                <a:ea typeface="Roboto"/>
                <a:cs typeface="Roboto"/>
                <a:sym typeface="Roboto"/>
              </a:rPr>
              <a:t>‹#›</a:t>
            </a:fld>
            <a:endParaRPr b="0" i="0" sz="1000" u="none" cap="none" strike="noStrike">
              <a:solidFill>
                <a:srgbClr val="737373"/>
              </a:solidFill>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Google Shape;377;p48"/>
          <p:cNvSpPr txBox="1"/>
          <p:nvPr>
            <p:ph type="title"/>
          </p:nvPr>
        </p:nvSpPr>
        <p:spPr>
          <a:xfrm>
            <a:off x="471900" y="218223"/>
            <a:ext cx="8222100" cy="1288203"/>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FFFFFF"/>
              </a:buClr>
              <a:buSzPts val="3600"/>
              <a:buFont typeface="Open Sans"/>
              <a:buNone/>
            </a:pPr>
            <a:r>
              <a:rPr b="0" i="0" lang="en-US" sz="3600" u="none" cap="none" strike="noStrike">
                <a:solidFill>
                  <a:srgbClr val="FFFFFF"/>
                </a:solidFill>
                <a:latin typeface="Open Sans"/>
                <a:ea typeface="Open Sans"/>
                <a:cs typeface="Open Sans"/>
                <a:sym typeface="Open Sans"/>
              </a:rPr>
              <a:t>Above all: Enjoy!</a:t>
            </a:r>
            <a:endParaRPr b="0" i="0" sz="3600" u="none" cap="none" strike="noStrike">
              <a:solidFill>
                <a:srgbClr val="FFFFFF"/>
              </a:solidFill>
              <a:latin typeface="Open Sans"/>
              <a:ea typeface="Open Sans"/>
              <a:cs typeface="Open Sans"/>
              <a:sym typeface="Open Sans"/>
            </a:endParaRPr>
          </a:p>
        </p:txBody>
      </p:sp>
      <p:sp>
        <p:nvSpPr>
          <p:cNvPr id="378" name="Google Shape;378;p48"/>
          <p:cNvSpPr txBox="1"/>
          <p:nvPr>
            <p:ph idx="12" type="sldNum"/>
          </p:nvPr>
        </p:nvSpPr>
        <p:spPr>
          <a:xfrm>
            <a:off x="8735428" y="4724798"/>
            <a:ext cx="336813" cy="335251"/>
          </a:xfrm>
          <a:prstGeom prst="rect">
            <a:avLst/>
          </a:prstGeom>
          <a:noFill/>
          <a:ln>
            <a:noFill/>
          </a:ln>
        </p:spPr>
        <p:txBody>
          <a:bodyPr anchorCtr="0" anchor="ctr" bIns="91400" lIns="91400" spcFirstLastPara="1" rIns="91400" wrap="square" tIns="91400">
            <a:noAutofit/>
          </a:bodyPr>
          <a:lstStyle/>
          <a:p>
            <a:pPr indent="0" lvl="0" marL="0" marR="0" rtl="0" algn="r">
              <a:lnSpc>
                <a:spcPct val="100000"/>
              </a:lnSpc>
              <a:spcBef>
                <a:spcPts val="0"/>
              </a:spcBef>
              <a:spcAft>
                <a:spcPts val="0"/>
              </a:spcAft>
              <a:buClr>
                <a:srgbClr val="737373"/>
              </a:buClr>
              <a:buSzPts val="1000"/>
              <a:buFont typeface="Roboto"/>
              <a:buNone/>
            </a:pPr>
            <a:fld id="{00000000-1234-1234-1234-123412341234}" type="slidenum">
              <a:rPr b="0" i="0" lang="en-US" sz="1000" u="none" cap="none" strike="noStrike">
                <a:solidFill>
                  <a:srgbClr val="737373"/>
                </a:solidFill>
                <a:latin typeface="Roboto"/>
                <a:ea typeface="Roboto"/>
                <a:cs typeface="Roboto"/>
                <a:sym typeface="Roboto"/>
              </a:rPr>
              <a:t>‹#›</a:t>
            </a:fld>
            <a:endParaRPr b="0" i="0" sz="1000" u="none" cap="none" strike="noStrike">
              <a:solidFill>
                <a:srgbClr val="737373"/>
              </a:solidFill>
              <a:latin typeface="Roboto"/>
              <a:ea typeface="Roboto"/>
              <a:cs typeface="Roboto"/>
              <a:sym typeface="Roboto"/>
            </a:endParaRPr>
          </a:p>
        </p:txBody>
      </p:sp>
      <p:pic>
        <p:nvPicPr>
          <p:cNvPr descr="Screen Shot 2018-03-09 at 15.37.44.png" id="379" name="Google Shape;379;p48"/>
          <p:cNvPicPr preferRelativeResize="0"/>
          <p:nvPr/>
        </p:nvPicPr>
        <p:blipFill rotWithShape="1">
          <a:blip r:embed="rId3">
            <a:alphaModFix/>
          </a:blip>
          <a:srcRect b="0" l="0" r="0" t="0"/>
          <a:stretch/>
        </p:blipFill>
        <p:spPr>
          <a:xfrm>
            <a:off x="2812477" y="1697565"/>
            <a:ext cx="2244459" cy="3362484"/>
          </a:xfrm>
          <a:prstGeom prst="rect">
            <a:avLst/>
          </a:prstGeom>
          <a:noFill/>
          <a:ln>
            <a:noFill/>
          </a:ln>
        </p:spPr>
      </p:pic>
      <p:pic>
        <p:nvPicPr>
          <p:cNvPr descr="Screen Shot 2018-03-09 at 15.37.33.png" id="380" name="Google Shape;380;p48"/>
          <p:cNvPicPr preferRelativeResize="0"/>
          <p:nvPr/>
        </p:nvPicPr>
        <p:blipFill rotWithShape="1">
          <a:blip r:embed="rId4">
            <a:alphaModFix/>
          </a:blip>
          <a:srcRect b="0" l="0" r="0" t="0"/>
          <a:stretch/>
        </p:blipFill>
        <p:spPr>
          <a:xfrm>
            <a:off x="4889500" y="3237089"/>
            <a:ext cx="3052233" cy="1906411"/>
          </a:xfrm>
          <a:prstGeom prst="rect">
            <a:avLst/>
          </a:prstGeom>
          <a:noFill/>
          <a:ln>
            <a:noFill/>
          </a:ln>
        </p:spPr>
      </p:pic>
      <p:pic>
        <p:nvPicPr>
          <p:cNvPr descr="Screen Shot 2018-03-09 at 15.36.55.png" id="381" name="Google Shape;381;p48"/>
          <p:cNvPicPr preferRelativeResize="0"/>
          <p:nvPr/>
        </p:nvPicPr>
        <p:blipFill rotWithShape="1">
          <a:blip r:embed="rId5">
            <a:alphaModFix/>
          </a:blip>
          <a:srcRect b="0" l="0" r="0" t="0"/>
          <a:stretch/>
        </p:blipFill>
        <p:spPr>
          <a:xfrm>
            <a:off x="6886800" y="1697565"/>
            <a:ext cx="2257200" cy="1807633"/>
          </a:xfrm>
          <a:prstGeom prst="rect">
            <a:avLst/>
          </a:prstGeom>
          <a:noFill/>
          <a:ln>
            <a:noFill/>
          </a:ln>
        </p:spPr>
      </p:pic>
      <p:pic>
        <p:nvPicPr>
          <p:cNvPr descr="Screen Shot 2018-03-09 at 15.34.27.png" id="382" name="Google Shape;382;p48"/>
          <p:cNvPicPr preferRelativeResize="0"/>
          <p:nvPr/>
        </p:nvPicPr>
        <p:blipFill rotWithShape="1">
          <a:blip r:embed="rId6">
            <a:alphaModFix/>
          </a:blip>
          <a:srcRect b="0" l="0" r="0" t="0"/>
          <a:stretch/>
        </p:blipFill>
        <p:spPr>
          <a:xfrm>
            <a:off x="4965700" y="1697565"/>
            <a:ext cx="2034704" cy="1536700"/>
          </a:xfrm>
          <a:prstGeom prst="rect">
            <a:avLst/>
          </a:prstGeom>
          <a:noFill/>
          <a:ln>
            <a:noFill/>
          </a:ln>
        </p:spPr>
      </p:pic>
      <p:pic>
        <p:nvPicPr>
          <p:cNvPr descr="Screen Shot 2018-03-09 at 15.42.40.png" id="383" name="Google Shape;383;p48"/>
          <p:cNvPicPr preferRelativeResize="0"/>
          <p:nvPr/>
        </p:nvPicPr>
        <p:blipFill rotWithShape="1">
          <a:blip r:embed="rId7">
            <a:alphaModFix/>
          </a:blip>
          <a:srcRect b="0" l="0" r="0" t="0"/>
          <a:stretch/>
        </p:blipFill>
        <p:spPr>
          <a:xfrm>
            <a:off x="996378" y="1697565"/>
            <a:ext cx="1816100" cy="2438400"/>
          </a:xfrm>
          <a:prstGeom prst="rect">
            <a:avLst/>
          </a:prstGeom>
          <a:noFill/>
          <a:ln>
            <a:noFill/>
          </a:ln>
        </p:spPr>
      </p:pic>
      <p:pic>
        <p:nvPicPr>
          <p:cNvPr descr="Screen Shot 2018-03-09 at 15.35.01.png" id="384" name="Google Shape;384;p48"/>
          <p:cNvPicPr preferRelativeResize="0"/>
          <p:nvPr/>
        </p:nvPicPr>
        <p:blipFill rotWithShape="1">
          <a:blip r:embed="rId8">
            <a:alphaModFix/>
          </a:blip>
          <a:srcRect b="0" l="0" r="0" t="0"/>
          <a:stretch/>
        </p:blipFill>
        <p:spPr>
          <a:xfrm>
            <a:off x="567714" y="3035300"/>
            <a:ext cx="2244764" cy="21082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49"/>
          <p:cNvSpPr txBox="1"/>
          <p:nvPr>
            <p:ph type="title"/>
          </p:nvPr>
        </p:nvSpPr>
        <p:spPr>
          <a:xfrm>
            <a:off x="471900" y="218223"/>
            <a:ext cx="8222100" cy="1288203"/>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FFFFFF"/>
              </a:buClr>
              <a:buSzPts val="2700"/>
              <a:buFont typeface="Open Sans"/>
              <a:buNone/>
            </a:pPr>
            <a:r>
              <a:rPr lang="en-US" sz="2700" u="sng">
                <a:solidFill>
                  <a:srgbClr val="CAD5E7"/>
                </a:solidFill>
                <a:hlinkClick r:id="rId3"/>
              </a:rPr>
              <a:t>https://www.surveymonkey.com/r/104new</a:t>
            </a:r>
            <a:br>
              <a:rPr b="0" i="0" lang="en-US" sz="3600" u="sng" cap="none" strike="noStrike">
                <a:solidFill>
                  <a:srgbClr val="FFFFFF"/>
                </a:solidFill>
                <a:latin typeface="Open Sans"/>
                <a:ea typeface="Open Sans"/>
                <a:cs typeface="Open Sans"/>
                <a:sym typeface="Open Sans"/>
              </a:rPr>
            </a:br>
            <a:r>
              <a:rPr b="0" i="0" lang="en-US" sz="3600" u="none" cap="none" strike="noStrike">
                <a:solidFill>
                  <a:srgbClr val="FFFFFF"/>
                </a:solidFill>
                <a:latin typeface="Open Sans"/>
                <a:ea typeface="Open Sans"/>
                <a:cs typeface="Open Sans"/>
                <a:sym typeface="Open Sans"/>
              </a:rPr>
              <a:t>Questions or Feedback?</a:t>
            </a:r>
            <a:endParaRPr/>
          </a:p>
        </p:txBody>
      </p:sp>
      <p:sp>
        <p:nvSpPr>
          <p:cNvPr id="390" name="Google Shape;390;p49"/>
          <p:cNvSpPr txBox="1"/>
          <p:nvPr>
            <p:ph idx="1" type="body"/>
          </p:nvPr>
        </p:nvSpPr>
        <p:spPr>
          <a:xfrm>
            <a:off x="471900" y="1926100"/>
            <a:ext cx="8222099" cy="2710201"/>
          </a:xfrm>
          <a:prstGeom prst="rect">
            <a:avLst/>
          </a:prstGeom>
          <a:noFill/>
          <a:ln>
            <a:noFill/>
          </a:ln>
        </p:spPr>
        <p:txBody>
          <a:bodyPr anchorCtr="0" anchor="t" bIns="91400" lIns="91400" spcFirstLastPara="1" rIns="91400" wrap="square" tIns="91400">
            <a:noAutofit/>
          </a:bodyPr>
          <a:lstStyle/>
          <a:p>
            <a:pPr indent="0" lvl="0" marL="0" marR="0" rtl="0" algn="l">
              <a:lnSpc>
                <a:spcPct val="115000"/>
              </a:lnSpc>
              <a:spcBef>
                <a:spcPts val="0"/>
              </a:spcBef>
              <a:spcAft>
                <a:spcPts val="0"/>
              </a:spcAft>
              <a:buClr>
                <a:srgbClr val="002D3C"/>
              </a:buClr>
              <a:buSzPts val="2400"/>
              <a:buFont typeface="Montserrat"/>
              <a:buNone/>
            </a:pPr>
            <a:r>
              <a:rPr i="0" lang="en-US" sz="2000" u="none" cap="none" strike="noStrike">
                <a:solidFill>
                  <a:srgbClr val="002D3C"/>
                </a:solidFill>
                <a:latin typeface="Montserrat SemiBold"/>
                <a:ea typeface="Montserrat SemiBold"/>
                <a:cs typeface="Montserrat SemiBold"/>
                <a:sym typeface="Montserrat SemiBold"/>
              </a:rPr>
              <a:t>What did we miss? </a:t>
            </a:r>
            <a:endParaRPr sz="2000"/>
          </a:p>
          <a:p>
            <a:pPr indent="0" lvl="0" marL="0" marR="0" rtl="0" algn="l">
              <a:lnSpc>
                <a:spcPct val="115000"/>
              </a:lnSpc>
              <a:spcBef>
                <a:spcPts val="1600"/>
              </a:spcBef>
              <a:spcAft>
                <a:spcPts val="0"/>
              </a:spcAft>
              <a:buClr>
                <a:srgbClr val="002D3C"/>
              </a:buClr>
              <a:buSzPts val="2400"/>
              <a:buFont typeface="Montserrat"/>
              <a:buNone/>
            </a:pPr>
            <a:r>
              <a:rPr i="0" lang="en-US" sz="2000" u="none" cap="none" strike="noStrike">
                <a:solidFill>
                  <a:srgbClr val="002D3C"/>
                </a:solidFill>
                <a:latin typeface="Montserrat SemiBold"/>
                <a:ea typeface="Montserrat SemiBold"/>
                <a:cs typeface="Montserrat SemiBold"/>
                <a:sym typeface="Montserrat SemiBold"/>
              </a:rPr>
              <a:t>Please help us help you - answer our survey! </a:t>
            </a:r>
            <a:r>
              <a:rPr i="0" lang="en-US" sz="2000" u="sng" cap="none" strike="noStrike">
                <a:solidFill>
                  <a:schemeClr val="hlink"/>
                </a:solidFill>
                <a:latin typeface="Montserrat SemiBold"/>
                <a:ea typeface="Montserrat SemiBold"/>
                <a:cs typeface="Montserrat SemiBold"/>
                <a:sym typeface="Montserrat SemiBold"/>
                <a:hlinkClick r:id="rId4"/>
              </a:rPr>
              <a:t>https://www.surveymonkey.com/r/1</a:t>
            </a:r>
            <a:r>
              <a:rPr lang="en-US" sz="2000" u="sng">
                <a:solidFill>
                  <a:schemeClr val="hlink"/>
                </a:solidFill>
                <a:latin typeface="Montserrat SemiBold"/>
                <a:ea typeface="Montserrat SemiBold"/>
                <a:cs typeface="Montserrat SemiBold"/>
                <a:sym typeface="Montserrat SemiBold"/>
                <a:hlinkClick r:id="rId5"/>
              </a:rPr>
              <a:t>04</a:t>
            </a:r>
            <a:r>
              <a:rPr i="0" lang="en-US" sz="2000" u="sng" cap="none" strike="noStrike">
                <a:solidFill>
                  <a:schemeClr val="hlink"/>
                </a:solidFill>
                <a:latin typeface="Montserrat SemiBold"/>
                <a:ea typeface="Montserrat SemiBold"/>
                <a:cs typeface="Montserrat SemiBold"/>
                <a:sym typeface="Montserrat SemiBold"/>
                <a:hlinkClick r:id="rId6"/>
              </a:rPr>
              <a:t>new</a:t>
            </a:r>
            <a:endParaRPr sz="2000"/>
          </a:p>
          <a:p>
            <a:pPr indent="0" lvl="0" marL="0" marR="0" rtl="0" algn="l">
              <a:lnSpc>
                <a:spcPct val="115000"/>
              </a:lnSpc>
              <a:spcBef>
                <a:spcPts val="1600"/>
              </a:spcBef>
              <a:spcAft>
                <a:spcPts val="0"/>
              </a:spcAft>
              <a:buClr>
                <a:srgbClr val="002D3C"/>
              </a:buClr>
              <a:buSzPts val="2400"/>
              <a:buFont typeface="Montserrat"/>
              <a:buNone/>
            </a:pPr>
            <a:r>
              <a:rPr lang="en-US" sz="2000">
                <a:solidFill>
                  <a:schemeClr val="dk1"/>
                </a:solidFill>
                <a:latin typeface="Montserrat SemiBold"/>
                <a:ea typeface="Montserrat SemiBold"/>
                <a:cs typeface="Montserrat SemiBold"/>
                <a:sym typeface="Montserrat SemiBold"/>
              </a:rPr>
              <a:t>Watch a newcomers’ webinar:</a:t>
            </a:r>
            <a:r>
              <a:rPr lang="en-US" sz="2000">
                <a:solidFill>
                  <a:schemeClr val="dk1"/>
                </a:solidFill>
                <a:latin typeface="Montserrat SemiBold"/>
                <a:ea typeface="Montserrat SemiBold"/>
                <a:cs typeface="Montserrat SemiBold"/>
                <a:sym typeface="Montserrat SemiBold"/>
              </a:rPr>
              <a:t> </a:t>
            </a:r>
            <a:r>
              <a:rPr lang="en-US" sz="2000" u="sng">
                <a:solidFill>
                  <a:schemeClr val="hlink"/>
                </a:solidFill>
                <a:latin typeface="Montserrat SemiBold"/>
                <a:ea typeface="Montserrat SemiBold"/>
                <a:cs typeface="Montserrat SemiBold"/>
                <a:sym typeface="Montserrat SemiBold"/>
                <a:hlinkClick r:id="rId7"/>
              </a:rPr>
              <a:t>https://youtu.be/dmONEjnHhyc</a:t>
            </a:r>
            <a:r>
              <a:rPr lang="en-US" sz="2000">
                <a:solidFill>
                  <a:schemeClr val="dk1"/>
                </a:solidFill>
                <a:latin typeface="Montserrat SemiBold"/>
                <a:ea typeface="Montserrat SemiBold"/>
                <a:cs typeface="Montserrat SemiBold"/>
                <a:sym typeface="Montserrat SemiBold"/>
              </a:rPr>
              <a:t> </a:t>
            </a:r>
            <a:endParaRPr sz="2000" u="sng">
              <a:solidFill>
                <a:schemeClr val="hlink"/>
              </a:solidFill>
              <a:latin typeface="Montserrat SemiBold"/>
              <a:ea typeface="Montserrat SemiBold"/>
              <a:cs typeface="Montserrat SemiBold"/>
              <a:sym typeface="Montserrat SemiBold"/>
              <a:hlinkClick r:id="rId8"/>
            </a:endParaRPr>
          </a:p>
          <a:p>
            <a:pPr indent="0" lvl="0" marL="0" marR="0" rtl="0" algn="l">
              <a:lnSpc>
                <a:spcPct val="115000"/>
              </a:lnSpc>
              <a:spcBef>
                <a:spcPts val="1600"/>
              </a:spcBef>
              <a:spcAft>
                <a:spcPts val="0"/>
              </a:spcAft>
              <a:buClr>
                <a:srgbClr val="002D3C"/>
              </a:buClr>
              <a:buSzPts val="2400"/>
              <a:buFont typeface="Montserrat"/>
              <a:buNone/>
            </a:pPr>
            <a:r>
              <a:rPr i="0" lang="en-US" sz="2000" u="none" cap="none" strike="noStrike">
                <a:solidFill>
                  <a:srgbClr val="002D3C"/>
                </a:solidFill>
                <a:latin typeface="Montserrat SemiBold"/>
                <a:ea typeface="Montserrat SemiBold"/>
                <a:cs typeface="Montserrat SemiBold"/>
                <a:sym typeface="Montserrat SemiBold"/>
              </a:rPr>
              <a:t>Contact us at </a:t>
            </a:r>
            <a:r>
              <a:rPr i="0" lang="en-US" sz="2000" u="sng" cap="none" strike="noStrike">
                <a:solidFill>
                  <a:srgbClr val="0000FF"/>
                </a:solidFill>
                <a:latin typeface="Montserrat SemiBold"/>
                <a:ea typeface="Montserrat SemiBold"/>
                <a:cs typeface="Montserrat SemiBold"/>
                <a:sym typeface="Montserrat SemiBold"/>
              </a:rPr>
              <a:t>edu-team@ietf.org</a:t>
            </a:r>
            <a:endParaRPr i="0" sz="2000" u="sng" cap="none" strike="noStrike">
              <a:solidFill>
                <a:srgbClr val="0000FF"/>
              </a:solidFill>
            </a:endParaRPr>
          </a:p>
        </p:txBody>
      </p:sp>
      <p:sp>
        <p:nvSpPr>
          <p:cNvPr id="391" name="Google Shape;391;p49"/>
          <p:cNvSpPr txBox="1"/>
          <p:nvPr>
            <p:ph idx="12" type="sldNum"/>
          </p:nvPr>
        </p:nvSpPr>
        <p:spPr>
          <a:xfrm>
            <a:off x="8735428" y="4724798"/>
            <a:ext cx="336813" cy="335251"/>
          </a:xfrm>
          <a:prstGeom prst="rect">
            <a:avLst/>
          </a:prstGeom>
          <a:noFill/>
          <a:ln>
            <a:noFill/>
          </a:ln>
        </p:spPr>
        <p:txBody>
          <a:bodyPr anchorCtr="0" anchor="ctr" bIns="91400" lIns="91400" spcFirstLastPara="1" rIns="91400" wrap="square" tIns="91400">
            <a:noAutofit/>
          </a:bodyPr>
          <a:lstStyle/>
          <a:p>
            <a:pPr indent="0" lvl="0" marL="0" marR="0" rtl="0" algn="r">
              <a:lnSpc>
                <a:spcPct val="100000"/>
              </a:lnSpc>
              <a:spcBef>
                <a:spcPts val="0"/>
              </a:spcBef>
              <a:spcAft>
                <a:spcPts val="0"/>
              </a:spcAft>
              <a:buClr>
                <a:srgbClr val="737373"/>
              </a:buClr>
              <a:buSzPts val="1000"/>
              <a:buFont typeface="Roboto"/>
              <a:buNone/>
            </a:pPr>
            <a:fld id="{00000000-1234-1234-1234-123412341234}" type="slidenum">
              <a:rPr b="0" i="0" lang="en-US" sz="1000" u="none" cap="none" strike="noStrike">
                <a:solidFill>
                  <a:srgbClr val="737373"/>
                </a:solidFill>
                <a:latin typeface="Roboto"/>
                <a:ea typeface="Roboto"/>
                <a:cs typeface="Roboto"/>
                <a:sym typeface="Roboto"/>
              </a:rPr>
              <a:t>‹#›</a:t>
            </a:fld>
            <a:endParaRPr b="0" i="0" sz="1000" u="none" cap="none" strike="noStrike">
              <a:solidFill>
                <a:srgbClr val="737373"/>
              </a:solidFill>
              <a:latin typeface="Roboto"/>
              <a:ea typeface="Roboto"/>
              <a:cs typeface="Roboto"/>
              <a:sym typeface="Roboto"/>
            </a:endParaRPr>
          </a:p>
        </p:txBody>
      </p:sp>
      <p:sp>
        <p:nvSpPr>
          <p:cNvPr id="392" name="Google Shape;392;p49"/>
          <p:cNvSpPr txBox="1"/>
          <p:nvPr/>
        </p:nvSpPr>
        <p:spPr>
          <a:xfrm>
            <a:off x="290925" y="4724798"/>
            <a:ext cx="3243835" cy="253914"/>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4285F4"/>
              </a:buClr>
              <a:buSzPts val="1050"/>
              <a:buFont typeface="Arial"/>
              <a:buNone/>
            </a:pPr>
            <a:r>
              <a:rPr b="0" i="0" lang="en-US" sz="1050" u="none" cap="none" strike="noStrike">
                <a:solidFill>
                  <a:srgbClr val="4285F4"/>
                </a:solidFill>
                <a:latin typeface="Arial"/>
                <a:ea typeface="Arial"/>
                <a:cs typeface="Arial"/>
                <a:sym typeface="Arial"/>
              </a:rPr>
              <a:t>Photos © Stonehouse Photographic/Internet Society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6"/>
          <p:cNvSpPr txBox="1"/>
          <p:nvPr>
            <p:ph idx="1" type="body"/>
          </p:nvPr>
        </p:nvSpPr>
        <p:spPr>
          <a:xfrm>
            <a:off x="471900" y="1800133"/>
            <a:ext cx="8222100" cy="3229234"/>
          </a:xfrm>
          <a:prstGeom prst="rect">
            <a:avLst/>
          </a:prstGeom>
          <a:noFill/>
          <a:ln>
            <a:noFill/>
          </a:ln>
        </p:spPr>
        <p:txBody>
          <a:bodyPr anchorCtr="0" anchor="t" bIns="91400" lIns="91400" spcFirstLastPara="1" rIns="91400" wrap="square" tIns="91400">
            <a:noAutofit/>
          </a:bodyPr>
          <a:lstStyle/>
          <a:p>
            <a:pPr indent="0" lvl="0" marL="0" marR="0" rtl="0" algn="l">
              <a:lnSpc>
                <a:spcPct val="110000"/>
              </a:lnSpc>
              <a:spcBef>
                <a:spcPts val="0"/>
              </a:spcBef>
              <a:spcAft>
                <a:spcPts val="0"/>
              </a:spcAft>
              <a:buClr>
                <a:srgbClr val="000000"/>
              </a:buClr>
              <a:buSzPts val="1600"/>
              <a:buFont typeface="Montserrat"/>
              <a:buNone/>
            </a:pPr>
            <a:r>
              <a:rPr b="0" i="0" lang="en-US" sz="1600" u="none" cap="none" strike="noStrike">
                <a:solidFill>
                  <a:srgbClr val="000000"/>
                </a:solidFill>
                <a:latin typeface="Montserrat"/>
                <a:ea typeface="Montserrat"/>
                <a:cs typeface="Montserrat"/>
                <a:sym typeface="Montserrat"/>
              </a:rPr>
              <a:t>Definitive information is in the documents listed below and other IETF BCPs. For advice, please talk to WG chairs or ADs:</a:t>
            </a:r>
            <a:endParaRPr/>
          </a:p>
          <a:p>
            <a:pPr indent="-285750" lvl="1" marL="833664" marR="0" rtl="0" algn="l">
              <a:lnSpc>
                <a:spcPct val="110000"/>
              </a:lnSpc>
              <a:spcBef>
                <a:spcPts val="300"/>
              </a:spcBef>
              <a:spcAft>
                <a:spcPts val="0"/>
              </a:spcAft>
              <a:buClr>
                <a:srgbClr val="000000"/>
              </a:buClr>
              <a:buSzPts val="1600"/>
              <a:buFont typeface="Montserrat"/>
              <a:buChar char="○"/>
            </a:pPr>
            <a:r>
              <a:rPr b="0" i="0" lang="en-US" sz="1600" u="none" cap="none" strike="noStrike">
                <a:solidFill>
                  <a:srgbClr val="000000"/>
                </a:solidFill>
                <a:latin typeface="Montserrat"/>
                <a:ea typeface="Montserrat"/>
                <a:cs typeface="Montserrat"/>
                <a:sym typeface="Montserrat"/>
              </a:rPr>
              <a:t>BCP 9 (Internet Standards Process)</a:t>
            </a:r>
            <a:endParaRPr/>
          </a:p>
          <a:p>
            <a:pPr indent="-285750" lvl="1" marL="833664" marR="0" rtl="0" algn="l">
              <a:lnSpc>
                <a:spcPct val="110000"/>
              </a:lnSpc>
              <a:spcBef>
                <a:spcPts val="300"/>
              </a:spcBef>
              <a:spcAft>
                <a:spcPts val="0"/>
              </a:spcAft>
              <a:buClr>
                <a:srgbClr val="000000"/>
              </a:buClr>
              <a:buSzPts val="1600"/>
              <a:buFont typeface="Montserrat"/>
              <a:buChar char="○"/>
            </a:pPr>
            <a:r>
              <a:rPr b="0" i="0" lang="en-US" sz="1600" u="none" cap="none" strike="noStrike">
                <a:solidFill>
                  <a:srgbClr val="000000"/>
                </a:solidFill>
                <a:latin typeface="Montserrat"/>
                <a:ea typeface="Montserrat"/>
                <a:cs typeface="Montserrat"/>
                <a:sym typeface="Montserrat"/>
              </a:rPr>
              <a:t>BCP 25 (Working Group processes)</a:t>
            </a:r>
            <a:endParaRPr/>
          </a:p>
          <a:p>
            <a:pPr indent="-285750" lvl="1" marL="833664" marR="0" rtl="0" algn="l">
              <a:lnSpc>
                <a:spcPct val="110000"/>
              </a:lnSpc>
              <a:spcBef>
                <a:spcPts val="300"/>
              </a:spcBef>
              <a:spcAft>
                <a:spcPts val="0"/>
              </a:spcAft>
              <a:buClr>
                <a:srgbClr val="000000"/>
              </a:buClr>
              <a:buSzPts val="1600"/>
              <a:buFont typeface="Montserrat"/>
              <a:buChar char="○"/>
            </a:pPr>
            <a:r>
              <a:rPr b="0" i="0" lang="en-US" sz="1600" u="none" cap="none" strike="noStrike">
                <a:solidFill>
                  <a:srgbClr val="000000"/>
                </a:solidFill>
                <a:latin typeface="Montserrat"/>
                <a:ea typeface="Montserrat"/>
                <a:cs typeface="Montserrat"/>
                <a:sym typeface="Montserrat"/>
              </a:rPr>
              <a:t>BCP 25 (Anti-Harassment Procedures) </a:t>
            </a:r>
            <a:endParaRPr/>
          </a:p>
          <a:p>
            <a:pPr indent="-285750" lvl="1" marL="833664" marR="0" rtl="0" algn="l">
              <a:lnSpc>
                <a:spcPct val="110000"/>
              </a:lnSpc>
              <a:spcBef>
                <a:spcPts val="300"/>
              </a:spcBef>
              <a:spcAft>
                <a:spcPts val="0"/>
              </a:spcAft>
              <a:buClr>
                <a:srgbClr val="000000"/>
              </a:buClr>
              <a:buSzPts val="1600"/>
              <a:buFont typeface="Montserrat"/>
              <a:buChar char="○"/>
            </a:pPr>
            <a:r>
              <a:rPr b="0" i="0" lang="en-US" sz="1600" u="none" cap="none" strike="noStrike">
                <a:solidFill>
                  <a:srgbClr val="000000"/>
                </a:solidFill>
                <a:latin typeface="Montserrat"/>
                <a:ea typeface="Montserrat"/>
                <a:cs typeface="Montserrat"/>
                <a:sym typeface="Montserrat"/>
              </a:rPr>
              <a:t>BCP 54 (Code of Conduct)</a:t>
            </a:r>
            <a:endParaRPr/>
          </a:p>
          <a:p>
            <a:pPr indent="-285750" lvl="1" marL="833664" marR="0" rtl="0" algn="l">
              <a:lnSpc>
                <a:spcPct val="110000"/>
              </a:lnSpc>
              <a:spcBef>
                <a:spcPts val="300"/>
              </a:spcBef>
              <a:spcAft>
                <a:spcPts val="0"/>
              </a:spcAft>
              <a:buClr>
                <a:srgbClr val="000000"/>
              </a:buClr>
              <a:buSzPts val="1600"/>
              <a:buFont typeface="Montserrat"/>
              <a:buChar char="○"/>
            </a:pPr>
            <a:r>
              <a:rPr b="0" i="0" lang="en-US" sz="1600" u="none" cap="none" strike="noStrike">
                <a:solidFill>
                  <a:srgbClr val="000000"/>
                </a:solidFill>
                <a:latin typeface="Montserrat"/>
                <a:ea typeface="Montserrat"/>
                <a:cs typeface="Montserrat"/>
                <a:sym typeface="Montserrat"/>
              </a:rPr>
              <a:t>BCP 78 (Copyright)</a:t>
            </a:r>
            <a:endParaRPr/>
          </a:p>
          <a:p>
            <a:pPr indent="-285750" lvl="1" marL="833664" marR="0" rtl="0" algn="l">
              <a:lnSpc>
                <a:spcPct val="110000"/>
              </a:lnSpc>
              <a:spcBef>
                <a:spcPts val="300"/>
              </a:spcBef>
              <a:spcAft>
                <a:spcPts val="0"/>
              </a:spcAft>
              <a:buClr>
                <a:srgbClr val="000000"/>
              </a:buClr>
              <a:buSzPts val="1600"/>
              <a:buFont typeface="Montserrat"/>
              <a:buChar char="○"/>
            </a:pPr>
            <a:r>
              <a:rPr b="0" i="0" lang="en-US" sz="1600" u="none" cap="none" strike="noStrike">
                <a:solidFill>
                  <a:srgbClr val="000000"/>
                </a:solidFill>
                <a:latin typeface="Montserrat"/>
                <a:ea typeface="Montserrat"/>
                <a:cs typeface="Montserrat"/>
                <a:sym typeface="Montserrat"/>
              </a:rPr>
              <a:t>BCP 79 (Patents, Participation)</a:t>
            </a:r>
            <a:endParaRPr/>
          </a:p>
          <a:p>
            <a:pPr indent="-285750" lvl="1" marL="833664" marR="0" rtl="0" algn="l">
              <a:lnSpc>
                <a:spcPct val="110000"/>
              </a:lnSpc>
              <a:spcBef>
                <a:spcPts val="300"/>
              </a:spcBef>
              <a:spcAft>
                <a:spcPts val="0"/>
              </a:spcAft>
              <a:buClr>
                <a:srgbClr val="000000"/>
              </a:buClr>
              <a:buSzPts val="1600"/>
              <a:buFont typeface="Montserrat"/>
              <a:buChar char="○"/>
            </a:pPr>
            <a:r>
              <a:rPr b="0" i="0" lang="en-US" sz="1600" u="sng" cap="none" strike="noStrike">
                <a:solidFill>
                  <a:schemeClr val="hlink"/>
                </a:solidFill>
                <a:latin typeface="Montserrat"/>
                <a:ea typeface="Montserrat"/>
                <a:cs typeface="Montserrat"/>
                <a:sym typeface="Montserrat"/>
                <a:hlinkClick r:id="rId3"/>
              </a:rPr>
              <a:t>Privacy Policy</a:t>
            </a:r>
            <a:endParaRPr/>
          </a:p>
        </p:txBody>
      </p:sp>
      <p:sp>
        <p:nvSpPr>
          <p:cNvPr id="85" name="Google Shape;85;p16"/>
          <p:cNvSpPr txBox="1"/>
          <p:nvPr>
            <p:ph type="title"/>
          </p:nvPr>
        </p:nvSpPr>
        <p:spPr>
          <a:xfrm>
            <a:off x="471900" y="218223"/>
            <a:ext cx="8222100" cy="1288203"/>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FFFFFF"/>
              </a:buClr>
              <a:buSzPts val="3600"/>
              <a:buFont typeface="Open Sans"/>
              <a:buNone/>
            </a:pPr>
            <a:r>
              <a:rPr b="0" i="0" lang="en-US" sz="3600" u="none" cap="none" strike="noStrike">
                <a:solidFill>
                  <a:srgbClr val="FFFFFF"/>
                </a:solidFill>
                <a:latin typeface="Open Sans"/>
                <a:ea typeface="Open Sans"/>
                <a:cs typeface="Open Sans"/>
                <a:sym typeface="Open Sans"/>
              </a:rPr>
              <a:t>IETF Note Well (cont.)</a:t>
            </a:r>
            <a:endParaRPr b="0" i="0" sz="3600" u="none" cap="none" strike="noStrike">
              <a:solidFill>
                <a:srgbClr val="FFFFFF"/>
              </a:solidFill>
              <a:latin typeface="Open Sans"/>
              <a:ea typeface="Open Sans"/>
              <a:cs typeface="Open Sans"/>
              <a:sym typeface="Open Sans"/>
            </a:endParaRPr>
          </a:p>
          <a:p>
            <a:pPr indent="0" lvl="0" marL="0" rtl="0" algn="l">
              <a:spcBef>
                <a:spcPts val="0"/>
              </a:spcBef>
              <a:spcAft>
                <a:spcPts val="0"/>
              </a:spcAft>
              <a:buClr>
                <a:srgbClr val="0096FF"/>
              </a:buClr>
              <a:buSzPts val="2400"/>
              <a:buFont typeface="Open Sans"/>
              <a:buNone/>
            </a:pPr>
            <a:r>
              <a:rPr lang="en-US" sz="2400" u="sng">
                <a:solidFill>
                  <a:srgbClr val="FFFFFF"/>
                </a:solidFill>
                <a:hlinkClick r:id="rId4"/>
              </a:rPr>
              <a:t>https://www.ietf.org/about/note-well/</a:t>
            </a:r>
            <a:endParaRPr sz="2400">
              <a:solidFill>
                <a:srgbClr val="FFFFFF"/>
              </a:solidFill>
            </a:endParaRPr>
          </a:p>
        </p:txBody>
      </p:sp>
      <p:sp>
        <p:nvSpPr>
          <p:cNvPr id="86" name="Google Shape;86;p16"/>
          <p:cNvSpPr txBox="1"/>
          <p:nvPr>
            <p:ph idx="12" type="sldNum"/>
          </p:nvPr>
        </p:nvSpPr>
        <p:spPr>
          <a:xfrm>
            <a:off x="8806059" y="4724798"/>
            <a:ext cx="266182" cy="335251"/>
          </a:xfrm>
          <a:prstGeom prst="rect">
            <a:avLst/>
          </a:prstGeom>
          <a:noFill/>
          <a:ln>
            <a:noFill/>
          </a:ln>
        </p:spPr>
        <p:txBody>
          <a:bodyPr anchorCtr="0" anchor="ctr" bIns="91400" lIns="91400" spcFirstLastPara="1" rIns="91400" wrap="square" tIns="91400">
            <a:noAutofit/>
          </a:bodyPr>
          <a:lstStyle/>
          <a:p>
            <a:pPr indent="0" lvl="0" marL="0" marR="0" rtl="0" algn="r">
              <a:lnSpc>
                <a:spcPct val="100000"/>
              </a:lnSpc>
              <a:spcBef>
                <a:spcPts val="0"/>
              </a:spcBef>
              <a:spcAft>
                <a:spcPts val="0"/>
              </a:spcAft>
              <a:buClr>
                <a:srgbClr val="737373"/>
              </a:buClr>
              <a:buSzPts val="1000"/>
              <a:buFont typeface="Roboto"/>
              <a:buNone/>
            </a:pPr>
            <a:fld id="{00000000-1234-1234-1234-123412341234}" type="slidenum">
              <a:rPr b="0" i="0" lang="en-US" sz="1000" u="none" cap="none" strike="noStrike">
                <a:solidFill>
                  <a:srgbClr val="737373"/>
                </a:solidFill>
                <a:latin typeface="Roboto"/>
                <a:ea typeface="Roboto"/>
                <a:cs typeface="Roboto"/>
                <a:sym typeface="Roboto"/>
              </a:rPr>
              <a:t>‹#›</a:t>
            </a:fld>
            <a:endParaRPr b="0" i="0" sz="1000" u="none" cap="none" strike="noStrike">
              <a:solidFill>
                <a:srgbClr val="737373"/>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7"/>
          <p:cNvSpPr txBox="1"/>
          <p:nvPr>
            <p:ph type="title"/>
          </p:nvPr>
        </p:nvSpPr>
        <p:spPr>
          <a:xfrm>
            <a:off x="471900" y="218223"/>
            <a:ext cx="8222100" cy="1288203"/>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0096FF"/>
              </a:buClr>
              <a:buSzPts val="2400"/>
              <a:buFont typeface="Open Sans"/>
              <a:buNone/>
            </a:pPr>
            <a:r>
              <a:rPr b="0" i="0" lang="en-US" sz="3600" u="none" cap="none" strike="noStrike">
                <a:solidFill>
                  <a:srgbClr val="FFFFFF"/>
                </a:solidFill>
                <a:latin typeface="Open Sans"/>
                <a:ea typeface="Open Sans"/>
                <a:cs typeface="Open Sans"/>
                <a:sym typeface="Open Sans"/>
              </a:rPr>
              <a:t>Newcomer Activities @ IETF 10</a:t>
            </a:r>
            <a:r>
              <a:rPr lang="en-US"/>
              <a:t>4</a:t>
            </a:r>
            <a:r>
              <a:rPr b="0" i="0" lang="en-US" sz="3600" u="none" cap="none" strike="noStrike">
                <a:solidFill>
                  <a:srgbClr val="FFFFFF"/>
                </a:solidFill>
                <a:latin typeface="Open Sans"/>
                <a:ea typeface="Open Sans"/>
                <a:cs typeface="Open Sans"/>
                <a:sym typeface="Open Sans"/>
              </a:rPr>
              <a:t>	</a:t>
            </a:r>
            <a:endParaRPr b="0" i="0" sz="3600" u="none" cap="none" strike="noStrike">
              <a:solidFill>
                <a:srgbClr val="FFFFFF"/>
              </a:solidFill>
              <a:latin typeface="Open Sans"/>
              <a:ea typeface="Open Sans"/>
              <a:cs typeface="Open Sans"/>
              <a:sym typeface="Open Sans"/>
            </a:endParaRPr>
          </a:p>
          <a:p>
            <a:pPr indent="0" lvl="0" marL="0" rtl="0" algn="l">
              <a:spcBef>
                <a:spcPts val="0"/>
              </a:spcBef>
              <a:spcAft>
                <a:spcPts val="0"/>
              </a:spcAft>
              <a:buClr>
                <a:srgbClr val="0096FF"/>
              </a:buClr>
              <a:buSzPts val="2400"/>
              <a:buFont typeface="Open Sans"/>
              <a:buNone/>
            </a:pPr>
            <a:r>
              <a:rPr lang="en-US" sz="2400" u="sng">
                <a:solidFill>
                  <a:srgbClr val="FFFFFF"/>
                </a:solidFill>
                <a:hlinkClick r:id="rId4"/>
              </a:rPr>
              <a:t>https://www.ietf.org/how/meetings/104/newcomers</a:t>
            </a:r>
            <a:endParaRPr sz="2400">
              <a:solidFill>
                <a:srgbClr val="FFFFFF"/>
              </a:solidFill>
            </a:endParaRPr>
          </a:p>
        </p:txBody>
      </p:sp>
      <p:sp>
        <p:nvSpPr>
          <p:cNvPr id="92" name="Google Shape;92;p17"/>
          <p:cNvSpPr txBox="1"/>
          <p:nvPr>
            <p:ph idx="1" type="body"/>
          </p:nvPr>
        </p:nvSpPr>
        <p:spPr>
          <a:xfrm>
            <a:off x="471900" y="1926100"/>
            <a:ext cx="8556935" cy="3120178"/>
          </a:xfrm>
          <a:prstGeom prst="rect">
            <a:avLst/>
          </a:prstGeom>
          <a:noFill/>
          <a:ln>
            <a:noFill/>
          </a:ln>
        </p:spPr>
        <p:txBody>
          <a:bodyPr anchorCtr="0" anchor="t" bIns="91400" lIns="91400" spcFirstLastPara="1" rIns="91400" wrap="square" tIns="91400">
            <a:noAutofit/>
          </a:bodyPr>
          <a:lstStyle/>
          <a:p>
            <a:pPr indent="-273050" lvl="0" marL="285750" marR="0" rtl="0" algn="l">
              <a:lnSpc>
                <a:spcPct val="110000"/>
              </a:lnSpc>
              <a:spcBef>
                <a:spcPts val="0"/>
              </a:spcBef>
              <a:spcAft>
                <a:spcPts val="0"/>
              </a:spcAft>
              <a:buClr>
                <a:srgbClr val="000000"/>
              </a:buClr>
              <a:buSzPts val="1800"/>
              <a:buChar char="●"/>
            </a:pPr>
            <a:r>
              <a:rPr i="0" lang="en-US" u="none" cap="none" strike="noStrike">
                <a:solidFill>
                  <a:srgbClr val="000000"/>
                </a:solidFill>
              </a:rPr>
              <a:t>Newcomer’s tutorial (12:30 – 13:30, Sunday, </a:t>
            </a:r>
            <a:r>
              <a:rPr lang="en-US">
                <a:solidFill>
                  <a:srgbClr val="000000"/>
                </a:solidFill>
              </a:rPr>
              <a:t>24 March</a:t>
            </a:r>
            <a:r>
              <a:rPr i="0" lang="en-US" u="none" cap="none" strike="noStrike">
                <a:solidFill>
                  <a:srgbClr val="000000"/>
                </a:solidFill>
              </a:rPr>
              <a:t>)</a:t>
            </a:r>
            <a:endParaRPr/>
          </a:p>
          <a:p>
            <a:pPr indent="-273050" lvl="0" marL="285750" marR="0" rtl="0" algn="l">
              <a:lnSpc>
                <a:spcPct val="110000"/>
              </a:lnSpc>
              <a:spcBef>
                <a:spcPts val="400"/>
              </a:spcBef>
              <a:spcAft>
                <a:spcPts val="0"/>
              </a:spcAft>
              <a:buClr>
                <a:srgbClr val="000000"/>
              </a:buClr>
              <a:buSzPts val="1800"/>
              <a:buChar char="●"/>
            </a:pPr>
            <a:r>
              <a:rPr i="0" lang="en-US" u="none" cap="none" strike="noStrike">
                <a:solidFill>
                  <a:srgbClr val="000000"/>
                </a:solidFill>
              </a:rPr>
              <a:t>IETF Quick Connections (15:00 – 16:00, Sunday, </a:t>
            </a:r>
            <a:r>
              <a:rPr lang="en-US">
                <a:solidFill>
                  <a:srgbClr val="000000"/>
                </a:solidFill>
              </a:rPr>
              <a:t>24 March</a:t>
            </a:r>
            <a:r>
              <a:rPr i="0" lang="en-US" u="none" cap="none" strike="noStrike">
                <a:solidFill>
                  <a:srgbClr val="000000"/>
                </a:solidFill>
              </a:rPr>
              <a:t>) </a:t>
            </a:r>
            <a:endParaRPr/>
          </a:p>
          <a:p>
            <a:pPr indent="-273050" lvl="1" marL="833664" marR="0" rtl="0" algn="l">
              <a:lnSpc>
                <a:spcPct val="110000"/>
              </a:lnSpc>
              <a:spcBef>
                <a:spcPts val="400"/>
              </a:spcBef>
              <a:spcAft>
                <a:spcPts val="0"/>
              </a:spcAft>
              <a:buClr>
                <a:srgbClr val="000000"/>
              </a:buClr>
              <a:buSzPts val="1800"/>
              <a:buChar char="○"/>
            </a:pPr>
            <a:r>
              <a:rPr i="0" lang="en-US" u="none" cap="none" strike="noStrike">
                <a:solidFill>
                  <a:srgbClr val="000000"/>
                </a:solidFill>
              </a:rPr>
              <a:t>Short one-on-one conversations with experienced IETFers </a:t>
            </a:r>
            <a:endParaRPr/>
          </a:p>
          <a:p>
            <a:pPr indent="-273050" lvl="0" marL="285750" marR="0" rtl="0" algn="l">
              <a:lnSpc>
                <a:spcPct val="110000"/>
              </a:lnSpc>
              <a:spcBef>
                <a:spcPts val="400"/>
              </a:spcBef>
              <a:spcAft>
                <a:spcPts val="0"/>
              </a:spcAft>
              <a:buClr>
                <a:srgbClr val="000000"/>
              </a:buClr>
              <a:buSzPts val="1800"/>
              <a:buChar char="●"/>
            </a:pPr>
            <a:r>
              <a:rPr i="0" lang="en-US" u="none" cap="none" strike="noStrike">
                <a:solidFill>
                  <a:srgbClr val="000000"/>
                </a:solidFill>
              </a:rPr>
              <a:t>Newcomer’s Meet and Greet (16:00 - 17:00, Sunday, </a:t>
            </a:r>
            <a:r>
              <a:rPr lang="en-US">
                <a:solidFill>
                  <a:srgbClr val="000000"/>
                </a:solidFill>
              </a:rPr>
              <a:t>24 March</a:t>
            </a:r>
            <a:r>
              <a:rPr i="0" lang="en-US" u="none" cap="none" strike="noStrike">
                <a:solidFill>
                  <a:srgbClr val="000000"/>
                </a:solidFill>
              </a:rPr>
              <a:t>)</a:t>
            </a:r>
            <a:endParaRPr i="0" u="none" cap="none" strike="noStrike">
              <a:solidFill>
                <a:srgbClr val="002D3C"/>
              </a:solidFill>
            </a:endParaRPr>
          </a:p>
          <a:p>
            <a:pPr indent="-273050" lvl="1" marL="833664" marR="0" rtl="0" algn="l">
              <a:lnSpc>
                <a:spcPct val="110000"/>
              </a:lnSpc>
              <a:spcBef>
                <a:spcPts val="400"/>
              </a:spcBef>
              <a:spcAft>
                <a:spcPts val="0"/>
              </a:spcAft>
              <a:buClr>
                <a:srgbClr val="000000"/>
              </a:buClr>
              <a:buSzPts val="1800"/>
              <a:buChar char="○"/>
            </a:pPr>
            <a:r>
              <a:rPr i="0" lang="en-US" u="none" cap="none" strike="noStrike">
                <a:solidFill>
                  <a:srgbClr val="000000"/>
                </a:solidFill>
              </a:rPr>
              <a:t>Newcomers and IETF Leadership (WG Chairs, ADs, IAB)</a:t>
            </a:r>
            <a:endParaRPr i="0" u="none" cap="none" strike="noStrike">
              <a:solidFill>
                <a:srgbClr val="002D3C"/>
              </a:solidFill>
            </a:endParaRPr>
          </a:p>
          <a:p>
            <a:pPr indent="-273050" lvl="0" marL="285750" marR="0" rtl="0" algn="l">
              <a:lnSpc>
                <a:spcPct val="110000"/>
              </a:lnSpc>
              <a:spcBef>
                <a:spcPts val="400"/>
              </a:spcBef>
              <a:spcAft>
                <a:spcPts val="0"/>
              </a:spcAft>
              <a:buClr>
                <a:srgbClr val="000000"/>
              </a:buClr>
              <a:buSzPts val="1800"/>
              <a:buChar char="●"/>
            </a:pPr>
            <a:r>
              <a:rPr lang="en-US">
                <a:solidFill>
                  <a:srgbClr val="000000"/>
                </a:solidFill>
              </a:rPr>
              <a:t>IETF Guides </a:t>
            </a:r>
            <a:r>
              <a:rPr i="0" lang="en-US" u="none" cap="none" strike="noStrike">
                <a:solidFill>
                  <a:srgbClr val="000000"/>
                </a:solidFill>
              </a:rPr>
              <a:t>Mentoring</a:t>
            </a:r>
            <a:r>
              <a:rPr i="0" lang="en-US" u="none" cap="none" strike="noStrike">
                <a:solidFill>
                  <a:srgbClr val="000000"/>
                </a:solidFill>
              </a:rPr>
              <a:t> </a:t>
            </a:r>
            <a:endParaRPr/>
          </a:p>
          <a:p>
            <a:pPr indent="-273050" lvl="0" marL="285750" marR="0" rtl="0" algn="l">
              <a:lnSpc>
                <a:spcPct val="110000"/>
              </a:lnSpc>
              <a:spcBef>
                <a:spcPts val="400"/>
              </a:spcBef>
              <a:spcAft>
                <a:spcPts val="0"/>
              </a:spcAft>
              <a:buClr>
                <a:srgbClr val="000000"/>
              </a:buClr>
              <a:buSzPts val="1800"/>
              <a:buChar char="●"/>
            </a:pPr>
            <a:r>
              <a:rPr i="0" lang="en-US" u="none" cap="none" strike="noStrike">
                <a:solidFill>
                  <a:srgbClr val="000000"/>
                </a:solidFill>
              </a:rPr>
              <a:t>Newcomer’s Dinner (</a:t>
            </a:r>
            <a:r>
              <a:rPr lang="en-US">
                <a:solidFill>
                  <a:srgbClr val="000000"/>
                </a:solidFill>
              </a:rPr>
              <a:t>18:30 - 20:00</a:t>
            </a:r>
            <a:r>
              <a:rPr i="0" lang="en-US" u="none" cap="none" strike="noStrike">
                <a:solidFill>
                  <a:srgbClr val="000000"/>
                </a:solidFill>
              </a:rPr>
              <a:t>, Monday</a:t>
            </a:r>
            <a:r>
              <a:rPr lang="en-US">
                <a:solidFill>
                  <a:srgbClr val="000000"/>
                </a:solidFill>
              </a:rPr>
              <a:t>, 25 March</a:t>
            </a:r>
            <a:r>
              <a:rPr i="0" lang="en-US" u="none" cap="none" strike="noStrike">
                <a:solidFill>
                  <a:srgbClr val="000000"/>
                </a:solidFill>
              </a:rPr>
              <a:t>) </a:t>
            </a:r>
            <a:endParaRPr/>
          </a:p>
          <a:p>
            <a:pPr indent="-273050" lvl="0" marL="285750" marR="0" rtl="0" algn="l">
              <a:lnSpc>
                <a:spcPct val="110000"/>
              </a:lnSpc>
              <a:spcBef>
                <a:spcPts val="400"/>
              </a:spcBef>
              <a:spcAft>
                <a:spcPts val="0"/>
              </a:spcAft>
              <a:buClr>
                <a:srgbClr val="000000"/>
              </a:buClr>
              <a:buSzPts val="1800"/>
              <a:buChar char="●"/>
            </a:pPr>
            <a:r>
              <a:rPr i="0" lang="en-US" u="none" cap="none" strike="noStrike">
                <a:solidFill>
                  <a:srgbClr val="000000"/>
                </a:solidFill>
              </a:rPr>
              <a:t>Newcomers Feedback session (08:</a:t>
            </a:r>
            <a:r>
              <a:rPr lang="en-US">
                <a:solidFill>
                  <a:srgbClr val="000000"/>
                </a:solidFill>
              </a:rPr>
              <a:t>00</a:t>
            </a:r>
            <a:r>
              <a:rPr i="0" lang="en-US" u="none" cap="none" strike="noStrike">
                <a:solidFill>
                  <a:srgbClr val="000000"/>
                </a:solidFill>
              </a:rPr>
              <a:t> – 09:</a:t>
            </a:r>
            <a:r>
              <a:rPr lang="en-US">
                <a:solidFill>
                  <a:srgbClr val="000000"/>
                </a:solidFill>
              </a:rPr>
              <a:t>00</a:t>
            </a:r>
            <a:r>
              <a:rPr i="0" lang="en-US" u="none" cap="none" strike="noStrike">
                <a:solidFill>
                  <a:srgbClr val="000000"/>
                </a:solidFill>
              </a:rPr>
              <a:t>, Thursday, </a:t>
            </a:r>
            <a:r>
              <a:rPr lang="en-US">
                <a:solidFill>
                  <a:srgbClr val="000000"/>
                </a:solidFill>
              </a:rPr>
              <a:t>28 March</a:t>
            </a:r>
            <a:r>
              <a:rPr i="0" lang="en-US" u="none" cap="none" strike="noStrike">
                <a:solidFill>
                  <a:srgbClr val="000000"/>
                </a:solidFill>
              </a:rPr>
              <a:t>)</a:t>
            </a:r>
            <a:endParaRPr i="0" u="none" cap="none" strike="noStrike">
              <a:solidFill>
                <a:srgbClr val="002D3C"/>
              </a:solidFill>
            </a:endParaRPr>
          </a:p>
        </p:txBody>
      </p:sp>
      <p:sp>
        <p:nvSpPr>
          <p:cNvPr id="93" name="Google Shape;93;p17"/>
          <p:cNvSpPr txBox="1"/>
          <p:nvPr>
            <p:ph idx="12" type="sldNum"/>
          </p:nvPr>
        </p:nvSpPr>
        <p:spPr>
          <a:xfrm>
            <a:off x="8735428" y="4724798"/>
            <a:ext cx="336813" cy="335251"/>
          </a:xfrm>
          <a:prstGeom prst="rect">
            <a:avLst/>
          </a:prstGeom>
          <a:noFill/>
          <a:ln>
            <a:noFill/>
          </a:ln>
        </p:spPr>
        <p:txBody>
          <a:bodyPr anchorCtr="0" anchor="ctr" bIns="91400" lIns="91400" spcFirstLastPara="1" rIns="91400" wrap="square" tIns="91400">
            <a:noAutofit/>
          </a:bodyPr>
          <a:lstStyle/>
          <a:p>
            <a:pPr indent="0" lvl="0" marL="0" marR="0" rtl="0" algn="r">
              <a:lnSpc>
                <a:spcPct val="100000"/>
              </a:lnSpc>
              <a:spcBef>
                <a:spcPts val="0"/>
              </a:spcBef>
              <a:spcAft>
                <a:spcPts val="0"/>
              </a:spcAft>
              <a:buClr>
                <a:srgbClr val="737373"/>
              </a:buClr>
              <a:buSzPts val="1000"/>
              <a:buFont typeface="Roboto"/>
              <a:buNone/>
            </a:pPr>
            <a:fld id="{00000000-1234-1234-1234-123412341234}" type="slidenum">
              <a:rPr b="0" i="0" lang="en-US" sz="1000" u="none" cap="none" strike="noStrike">
                <a:solidFill>
                  <a:srgbClr val="737373"/>
                </a:solidFill>
                <a:latin typeface="Roboto"/>
                <a:ea typeface="Roboto"/>
                <a:cs typeface="Roboto"/>
                <a:sym typeface="Roboto"/>
              </a:rPr>
              <a:t>‹#›</a:t>
            </a:fld>
            <a:endParaRPr b="0" i="0" sz="1000" u="none" cap="none" strike="noStrike">
              <a:solidFill>
                <a:srgbClr val="737373"/>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8"/>
          <p:cNvSpPr txBox="1"/>
          <p:nvPr>
            <p:ph type="title"/>
          </p:nvPr>
        </p:nvSpPr>
        <p:spPr>
          <a:xfrm>
            <a:off x="471900" y="218223"/>
            <a:ext cx="8222100" cy="1288203"/>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FFFFFF"/>
              </a:buClr>
              <a:buSzPts val="3600"/>
              <a:buFont typeface="Open Sans"/>
              <a:buNone/>
            </a:pPr>
            <a:r>
              <a:rPr b="0" i="0" lang="en-US" sz="3600" u="none" cap="none" strike="noStrike">
                <a:solidFill>
                  <a:srgbClr val="FFFFFF"/>
                </a:solidFill>
                <a:latin typeface="Open Sans"/>
                <a:ea typeface="Open Sans"/>
                <a:cs typeface="Open Sans"/>
                <a:sym typeface="Open Sans"/>
              </a:rPr>
              <a:t>Scope: Preparing for an IETF Meeting</a:t>
            </a:r>
            <a:endParaRPr b="0" i="0" sz="3600" u="none" cap="none" strike="noStrike">
              <a:solidFill>
                <a:srgbClr val="FFFFFF"/>
              </a:solidFill>
              <a:latin typeface="Open Sans"/>
              <a:ea typeface="Open Sans"/>
              <a:cs typeface="Open Sans"/>
              <a:sym typeface="Open Sans"/>
            </a:endParaRPr>
          </a:p>
          <a:p>
            <a:pPr indent="0" lvl="0" marL="0" rtl="0" algn="l">
              <a:spcBef>
                <a:spcPts val="0"/>
              </a:spcBef>
              <a:spcAft>
                <a:spcPts val="0"/>
              </a:spcAft>
              <a:buClr>
                <a:srgbClr val="0096FF"/>
              </a:buClr>
              <a:buSzPts val="2400"/>
              <a:buFont typeface="Open Sans"/>
              <a:buNone/>
            </a:pPr>
            <a:r>
              <a:rPr lang="en-US" sz="2400">
                <a:solidFill>
                  <a:srgbClr val="FFFFFF"/>
                </a:solidFill>
                <a:uFill>
                  <a:noFill/>
                </a:uFill>
                <a:hlinkClick r:id="rId3"/>
              </a:rPr>
              <a:t>https://www.ietf.org/about/participate/</a:t>
            </a:r>
            <a:endParaRPr sz="2400">
              <a:solidFill>
                <a:srgbClr val="FFFFFF"/>
              </a:solidFill>
            </a:endParaRPr>
          </a:p>
        </p:txBody>
      </p:sp>
      <p:sp>
        <p:nvSpPr>
          <p:cNvPr id="99" name="Google Shape;99;p18"/>
          <p:cNvSpPr txBox="1"/>
          <p:nvPr>
            <p:ph idx="1" type="body"/>
          </p:nvPr>
        </p:nvSpPr>
        <p:spPr>
          <a:xfrm>
            <a:off x="471900" y="1891275"/>
            <a:ext cx="8222099" cy="2982650"/>
          </a:xfrm>
          <a:prstGeom prst="rect">
            <a:avLst/>
          </a:prstGeom>
          <a:noFill/>
          <a:ln>
            <a:noFill/>
          </a:ln>
        </p:spPr>
        <p:txBody>
          <a:bodyPr anchorCtr="0" anchor="t" bIns="91400" lIns="91400" spcFirstLastPara="1" rIns="91400" wrap="square" tIns="91400">
            <a:noAutofit/>
          </a:bodyPr>
          <a:lstStyle/>
          <a:p>
            <a:pPr indent="0" lvl="0" marL="0" marR="0" rtl="0" algn="l">
              <a:lnSpc>
                <a:spcPct val="115000"/>
              </a:lnSpc>
              <a:spcBef>
                <a:spcPts val="0"/>
              </a:spcBef>
              <a:spcAft>
                <a:spcPts val="0"/>
              </a:spcAft>
              <a:buClr>
                <a:srgbClr val="000000"/>
              </a:buClr>
              <a:buSzPts val="1600"/>
              <a:buFont typeface="Montserrat"/>
              <a:buNone/>
            </a:pPr>
            <a:r>
              <a:rPr b="0" i="0" lang="en-US" sz="1600" u="none" cap="none" strike="noStrike">
                <a:solidFill>
                  <a:srgbClr val="000000"/>
                </a:solidFill>
                <a:latin typeface="Montserrat"/>
                <a:ea typeface="Montserrat"/>
                <a:cs typeface="Montserrat"/>
                <a:sym typeface="Montserrat"/>
              </a:rPr>
              <a:t>This presentation includes:</a:t>
            </a:r>
            <a:endParaRPr/>
          </a:p>
          <a:p>
            <a:pPr indent="-285750" lvl="1" marL="833664" marR="0" rtl="0" algn="l">
              <a:lnSpc>
                <a:spcPct val="115000"/>
              </a:lnSpc>
              <a:spcBef>
                <a:spcPts val="400"/>
              </a:spcBef>
              <a:spcAft>
                <a:spcPts val="0"/>
              </a:spcAft>
              <a:buClr>
                <a:srgbClr val="000000"/>
              </a:buClr>
              <a:buSzPts val="1600"/>
              <a:buFont typeface="Montserrat"/>
              <a:buChar char="○"/>
            </a:pPr>
            <a:r>
              <a:rPr b="0" i="0" lang="en-US" sz="1600" u="none" cap="none" strike="noStrike">
                <a:solidFill>
                  <a:srgbClr val="000000"/>
                </a:solidFill>
                <a:latin typeface="Montserrat"/>
                <a:ea typeface="Montserrat"/>
                <a:cs typeface="Montserrat"/>
                <a:sym typeface="Montserrat"/>
              </a:rPr>
              <a:t>Information immediately useful to you as you attend your first(ish) IETF meetings</a:t>
            </a:r>
            <a:endParaRPr b="0" i="0" sz="1600" u="none" cap="none" strike="noStrike">
              <a:solidFill>
                <a:srgbClr val="002D3C"/>
              </a:solidFill>
              <a:latin typeface="Montserrat"/>
              <a:ea typeface="Montserrat"/>
              <a:cs typeface="Montserrat"/>
              <a:sym typeface="Montserrat"/>
            </a:endParaRPr>
          </a:p>
          <a:p>
            <a:pPr indent="-285750" lvl="1" marL="833664" marR="0" rtl="0" algn="l">
              <a:lnSpc>
                <a:spcPct val="115000"/>
              </a:lnSpc>
              <a:spcBef>
                <a:spcPts val="400"/>
              </a:spcBef>
              <a:spcAft>
                <a:spcPts val="0"/>
              </a:spcAft>
              <a:buClr>
                <a:srgbClr val="000000"/>
              </a:buClr>
              <a:buSzPts val="1600"/>
              <a:buFont typeface="Montserrat"/>
              <a:buChar char="○"/>
            </a:pPr>
            <a:r>
              <a:rPr b="0" i="0" lang="en-US" sz="1600" u="none" cap="none" strike="noStrike">
                <a:solidFill>
                  <a:srgbClr val="000000"/>
                </a:solidFill>
                <a:latin typeface="Montserrat"/>
                <a:ea typeface="Montserrat"/>
                <a:cs typeface="Montserrat"/>
                <a:sym typeface="Montserrat"/>
              </a:rPr>
              <a:t>Strategies to make the most of the meeting (whether in person or remote) </a:t>
            </a:r>
            <a:endParaRPr b="0" i="0" sz="1600" u="none" cap="none" strike="noStrike">
              <a:solidFill>
                <a:srgbClr val="002D3C"/>
              </a:solidFill>
              <a:latin typeface="Montserrat"/>
              <a:ea typeface="Montserrat"/>
              <a:cs typeface="Montserrat"/>
              <a:sym typeface="Montserrat"/>
            </a:endParaRPr>
          </a:p>
          <a:p>
            <a:pPr indent="0" lvl="0" marL="0" marR="0" rtl="0" algn="l">
              <a:lnSpc>
                <a:spcPct val="115000"/>
              </a:lnSpc>
              <a:spcBef>
                <a:spcPts val="400"/>
              </a:spcBef>
              <a:spcAft>
                <a:spcPts val="0"/>
              </a:spcAft>
              <a:buClr>
                <a:srgbClr val="000000"/>
              </a:buClr>
              <a:buSzPts val="1600"/>
              <a:buFont typeface="Montserrat"/>
              <a:buNone/>
            </a:pPr>
            <a:r>
              <a:rPr b="0" i="0" lang="en-US" sz="1600" u="none" cap="none" strike="noStrike">
                <a:solidFill>
                  <a:srgbClr val="000000"/>
                </a:solidFill>
                <a:latin typeface="Montserrat"/>
                <a:ea typeface="Montserrat"/>
                <a:cs typeface="Montserrat"/>
                <a:sym typeface="Montserrat"/>
              </a:rPr>
              <a:t>This presentation does </a:t>
            </a:r>
            <a:r>
              <a:rPr b="1" i="0" lang="en-US" sz="1600" u="none" cap="none" strike="noStrike">
                <a:solidFill>
                  <a:srgbClr val="000000"/>
                </a:solidFill>
                <a:latin typeface="Montserrat"/>
                <a:ea typeface="Montserrat"/>
                <a:cs typeface="Montserrat"/>
                <a:sym typeface="Montserrat"/>
              </a:rPr>
              <a:t>not</a:t>
            </a:r>
            <a:r>
              <a:rPr b="0" i="0" lang="en-US" sz="1600" u="none" cap="none" strike="noStrike">
                <a:solidFill>
                  <a:srgbClr val="000000"/>
                </a:solidFill>
                <a:latin typeface="Montserrat"/>
                <a:ea typeface="Montserrat"/>
                <a:cs typeface="Montserrat"/>
                <a:sym typeface="Montserrat"/>
              </a:rPr>
              <a:t> include information about:</a:t>
            </a:r>
            <a:endParaRPr/>
          </a:p>
          <a:p>
            <a:pPr indent="-285750" lvl="1" marL="833664" marR="0" rtl="0" algn="l">
              <a:lnSpc>
                <a:spcPct val="115000"/>
              </a:lnSpc>
              <a:spcBef>
                <a:spcPts val="400"/>
              </a:spcBef>
              <a:spcAft>
                <a:spcPts val="0"/>
              </a:spcAft>
              <a:buClr>
                <a:srgbClr val="000000"/>
              </a:buClr>
              <a:buSzPts val="1600"/>
              <a:buFont typeface="Montserrat"/>
              <a:buChar char="○"/>
            </a:pPr>
            <a:r>
              <a:rPr b="0" i="0" lang="en-US" sz="1600" u="none" cap="none" strike="noStrike">
                <a:solidFill>
                  <a:srgbClr val="000000"/>
                </a:solidFill>
                <a:latin typeface="Montserrat"/>
                <a:ea typeface="Montserrat"/>
                <a:cs typeface="Montserrat"/>
                <a:sym typeface="Montserrat"/>
              </a:rPr>
              <a:t>The history of the IETF; How to write a “standard”; and many other things… </a:t>
            </a:r>
            <a:endParaRPr b="0" i="0" sz="1600" u="none" cap="none" strike="noStrike">
              <a:solidFill>
                <a:srgbClr val="002D3C"/>
              </a:solidFill>
              <a:latin typeface="Montserrat"/>
              <a:ea typeface="Montserrat"/>
              <a:cs typeface="Montserrat"/>
              <a:sym typeface="Montserrat"/>
            </a:endParaRPr>
          </a:p>
          <a:p>
            <a:pPr indent="0" lvl="0" marL="0" marR="0" rtl="0" algn="l">
              <a:lnSpc>
                <a:spcPct val="115000"/>
              </a:lnSpc>
              <a:spcBef>
                <a:spcPts val="400"/>
              </a:spcBef>
              <a:spcAft>
                <a:spcPts val="0"/>
              </a:spcAft>
              <a:buClr>
                <a:srgbClr val="000000"/>
              </a:buClr>
              <a:buSzPts val="1600"/>
              <a:buFont typeface="Montserrat"/>
              <a:buNone/>
            </a:pPr>
            <a:r>
              <a:rPr b="0" i="0" lang="en-US" sz="1600" u="none" cap="none" strike="noStrike">
                <a:solidFill>
                  <a:srgbClr val="000000"/>
                </a:solidFill>
                <a:latin typeface="Montserrat"/>
                <a:ea typeface="Montserrat"/>
                <a:cs typeface="Montserrat"/>
                <a:sym typeface="Montserrat"/>
              </a:rPr>
              <a:t>The IETF YouTube channel has </a:t>
            </a:r>
            <a:r>
              <a:rPr b="0" i="0" lang="en-US" sz="1600" u="sng" cap="none" strike="noStrike">
                <a:solidFill>
                  <a:schemeClr val="hlink"/>
                </a:solidFill>
                <a:latin typeface="Montserrat"/>
                <a:ea typeface="Montserrat"/>
                <a:cs typeface="Montserrat"/>
                <a:sym typeface="Montserrat"/>
                <a:hlinkClick r:id="rId4"/>
              </a:rPr>
              <a:t>a playlist with information about all these topics</a:t>
            </a:r>
            <a:r>
              <a:rPr b="0" i="0" lang="en-US" sz="1600" u="none" cap="none" strike="noStrike">
                <a:solidFill>
                  <a:srgbClr val="000000"/>
                </a:solidFill>
                <a:latin typeface="Montserrat"/>
                <a:ea typeface="Montserrat"/>
                <a:cs typeface="Montserrat"/>
                <a:sym typeface="Montserrat"/>
              </a:rPr>
              <a:t> (and more</a:t>
            </a:r>
            <a:r>
              <a:rPr lang="en-US" sz="1600">
                <a:solidFill>
                  <a:srgbClr val="000000"/>
                </a:solidFill>
              </a:rPr>
              <a:t>)</a:t>
            </a:r>
            <a:endParaRPr/>
          </a:p>
        </p:txBody>
      </p:sp>
      <p:sp>
        <p:nvSpPr>
          <p:cNvPr id="100" name="Google Shape;100;p18"/>
          <p:cNvSpPr txBox="1"/>
          <p:nvPr>
            <p:ph idx="12" type="sldNum"/>
          </p:nvPr>
        </p:nvSpPr>
        <p:spPr>
          <a:xfrm>
            <a:off x="8806059" y="4724798"/>
            <a:ext cx="266182" cy="335251"/>
          </a:xfrm>
          <a:prstGeom prst="rect">
            <a:avLst/>
          </a:prstGeom>
          <a:noFill/>
          <a:ln>
            <a:noFill/>
          </a:ln>
        </p:spPr>
        <p:txBody>
          <a:bodyPr anchorCtr="0" anchor="ctr" bIns="91400" lIns="91400" spcFirstLastPara="1" rIns="91400" wrap="square" tIns="91400">
            <a:noAutofit/>
          </a:bodyPr>
          <a:lstStyle/>
          <a:p>
            <a:pPr indent="0" lvl="0" marL="0" marR="0" rtl="0" algn="r">
              <a:lnSpc>
                <a:spcPct val="100000"/>
              </a:lnSpc>
              <a:spcBef>
                <a:spcPts val="0"/>
              </a:spcBef>
              <a:spcAft>
                <a:spcPts val="0"/>
              </a:spcAft>
              <a:buClr>
                <a:srgbClr val="737373"/>
              </a:buClr>
              <a:buSzPts val="1000"/>
              <a:buFont typeface="Roboto"/>
              <a:buNone/>
            </a:pPr>
            <a:fld id="{00000000-1234-1234-1234-123412341234}" type="slidenum">
              <a:rPr b="0" i="0" lang="en-US" sz="1000" u="none" cap="none" strike="noStrike">
                <a:solidFill>
                  <a:srgbClr val="737373"/>
                </a:solidFill>
                <a:latin typeface="Roboto"/>
                <a:ea typeface="Roboto"/>
                <a:cs typeface="Roboto"/>
                <a:sym typeface="Roboto"/>
              </a:rPr>
              <a:t>‹#›</a:t>
            </a:fld>
            <a:endParaRPr b="0" i="0" sz="1000" u="none" cap="none" strike="noStrike">
              <a:solidFill>
                <a:srgbClr val="737373"/>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9"/>
          <p:cNvSpPr txBox="1"/>
          <p:nvPr/>
        </p:nvSpPr>
        <p:spPr>
          <a:xfrm>
            <a:off x="754464" y="1647441"/>
            <a:ext cx="7635072" cy="1391109"/>
          </a:xfrm>
          <a:prstGeom prst="rect">
            <a:avLst/>
          </a:prstGeom>
          <a:noFill/>
          <a:ln>
            <a:noFill/>
          </a:ln>
        </p:spPr>
        <p:txBody>
          <a:bodyPr anchorCtr="0" anchor="b" bIns="91400" lIns="91400" spcFirstLastPara="1" rIns="91400" wrap="square" tIns="91400">
            <a:noAutofit/>
          </a:bodyPr>
          <a:lstStyle/>
          <a:p>
            <a:pPr indent="0" lvl="0" marL="0" marR="0" rtl="0" algn="l">
              <a:lnSpc>
                <a:spcPct val="90000"/>
              </a:lnSpc>
              <a:spcBef>
                <a:spcPts val="0"/>
              </a:spcBef>
              <a:spcAft>
                <a:spcPts val="0"/>
              </a:spcAft>
              <a:buClr>
                <a:srgbClr val="FFFFFF"/>
              </a:buClr>
              <a:buSzPts val="4200"/>
              <a:buFont typeface="Open Sans"/>
              <a:buNone/>
            </a:pPr>
            <a:r>
              <a:rPr b="0" i="0" lang="en-US" sz="4200" u="none" cap="none" strike="noStrike">
                <a:solidFill>
                  <a:srgbClr val="FFFFFF"/>
                </a:solidFill>
                <a:latin typeface="Open Sans"/>
                <a:ea typeface="Open Sans"/>
                <a:cs typeface="Open Sans"/>
                <a:sym typeface="Open Sans"/>
              </a:rPr>
              <a:t>The IETF and Related Organizations</a:t>
            </a:r>
            <a:endParaRPr b="0" i="0" sz="1400" u="none" cap="none" strike="noStrike">
              <a:solidFill>
                <a:srgbClr val="4285F4"/>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471900" y="218223"/>
            <a:ext cx="8222100" cy="1288203"/>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FFFFFF"/>
              </a:buClr>
              <a:buSzPts val="3600"/>
              <a:buFont typeface="Open Sans"/>
              <a:buNone/>
            </a:pPr>
            <a:r>
              <a:rPr b="0" i="0" lang="en-US" sz="3600" u="none" cap="none" strike="noStrike">
                <a:solidFill>
                  <a:srgbClr val="FFFFFF"/>
                </a:solidFill>
                <a:latin typeface="Open Sans"/>
                <a:ea typeface="Open Sans"/>
                <a:cs typeface="Open Sans"/>
                <a:sym typeface="Open Sans"/>
              </a:rPr>
              <a:t>IETF Mission</a:t>
            </a:r>
            <a:endParaRPr b="0" i="0" sz="3600" u="none" cap="none" strike="noStrike">
              <a:solidFill>
                <a:srgbClr val="FFFFFF"/>
              </a:solidFill>
              <a:latin typeface="Open Sans"/>
              <a:ea typeface="Open Sans"/>
              <a:cs typeface="Open Sans"/>
              <a:sym typeface="Open Sans"/>
            </a:endParaRPr>
          </a:p>
          <a:p>
            <a:pPr indent="0" lvl="0" marL="0" rtl="0" algn="l">
              <a:spcBef>
                <a:spcPts val="0"/>
              </a:spcBef>
              <a:spcAft>
                <a:spcPts val="0"/>
              </a:spcAft>
              <a:buClr>
                <a:srgbClr val="0096FF"/>
              </a:buClr>
              <a:buSzPts val="2400"/>
              <a:buFont typeface="Open Sans"/>
              <a:buNone/>
            </a:pPr>
            <a:r>
              <a:rPr lang="en-US" sz="2400" u="sng">
                <a:solidFill>
                  <a:srgbClr val="FFFFFF"/>
                </a:solidFill>
                <a:hlinkClick r:id="rId3"/>
              </a:rPr>
              <a:t>https://www.ietf.org/about/mission/</a:t>
            </a:r>
            <a:endParaRPr sz="2400">
              <a:solidFill>
                <a:srgbClr val="FFFFFF"/>
              </a:solidFill>
            </a:endParaRPr>
          </a:p>
        </p:txBody>
      </p:sp>
      <p:sp>
        <p:nvSpPr>
          <p:cNvPr id="111" name="Google Shape;111;p20"/>
          <p:cNvSpPr txBox="1"/>
          <p:nvPr>
            <p:ph idx="1" type="body"/>
          </p:nvPr>
        </p:nvSpPr>
        <p:spPr>
          <a:xfrm>
            <a:off x="471902" y="2128624"/>
            <a:ext cx="5195474" cy="2710201"/>
          </a:xfrm>
          <a:prstGeom prst="rect">
            <a:avLst/>
          </a:prstGeom>
          <a:noFill/>
          <a:ln>
            <a:noFill/>
          </a:ln>
        </p:spPr>
        <p:txBody>
          <a:bodyPr anchorCtr="0" anchor="t" bIns="91400" lIns="91400" spcFirstLastPara="1" rIns="91400" wrap="square" tIns="91400">
            <a:noAutofit/>
          </a:bodyPr>
          <a:lstStyle/>
          <a:p>
            <a:pPr indent="0" lvl="0" marL="0" marR="0" rtl="0" algn="l">
              <a:lnSpc>
                <a:spcPct val="115000"/>
              </a:lnSpc>
              <a:spcBef>
                <a:spcPts val="0"/>
              </a:spcBef>
              <a:spcAft>
                <a:spcPts val="0"/>
              </a:spcAft>
              <a:buClr>
                <a:srgbClr val="002D3C"/>
              </a:buClr>
              <a:buSzPts val="2000"/>
              <a:buFont typeface="Montserrat"/>
              <a:buNone/>
            </a:pPr>
            <a:r>
              <a:rPr b="1" i="0" lang="en-US" sz="2000" u="none" cap="none" strike="noStrike">
                <a:solidFill>
                  <a:srgbClr val="002D3C"/>
                </a:solidFill>
                <a:latin typeface="Courier New"/>
                <a:ea typeface="Courier New"/>
                <a:cs typeface="Courier New"/>
                <a:sym typeface="Courier New"/>
              </a:rPr>
              <a:t>The mission of the IETF is to make the Internet work better by producing high quality, relevant technical documents that influence the way people design, use, and manage the Internet. [</a:t>
            </a:r>
            <a:r>
              <a:rPr b="1" i="0" lang="en-US" sz="2000" u="sng" cap="none" strike="noStrike">
                <a:solidFill>
                  <a:schemeClr val="hlink"/>
                </a:solidFill>
                <a:latin typeface="Courier New"/>
                <a:ea typeface="Courier New"/>
                <a:cs typeface="Courier New"/>
                <a:sym typeface="Courier New"/>
                <a:hlinkClick r:id="rId4"/>
              </a:rPr>
              <a:t>RFC 3935</a:t>
            </a:r>
            <a:r>
              <a:rPr b="1" i="0" lang="en-US" sz="2000" u="none" cap="none" strike="noStrike">
                <a:solidFill>
                  <a:srgbClr val="002D3C"/>
                </a:solidFill>
                <a:latin typeface="Courier New"/>
                <a:ea typeface="Courier New"/>
                <a:cs typeface="Courier New"/>
                <a:sym typeface="Courier New"/>
              </a:rPr>
              <a:t>]</a:t>
            </a:r>
            <a:endParaRPr/>
          </a:p>
        </p:txBody>
      </p:sp>
      <p:sp>
        <p:nvSpPr>
          <p:cNvPr id="112" name="Google Shape;112;p20"/>
          <p:cNvSpPr txBox="1"/>
          <p:nvPr>
            <p:ph idx="12" type="sldNum"/>
          </p:nvPr>
        </p:nvSpPr>
        <p:spPr>
          <a:xfrm>
            <a:off x="8806059" y="4724798"/>
            <a:ext cx="266182" cy="335251"/>
          </a:xfrm>
          <a:prstGeom prst="rect">
            <a:avLst/>
          </a:prstGeom>
          <a:noFill/>
          <a:ln>
            <a:noFill/>
          </a:ln>
        </p:spPr>
        <p:txBody>
          <a:bodyPr anchorCtr="0" anchor="ctr" bIns="91400" lIns="91400" spcFirstLastPara="1" rIns="91400" wrap="square" tIns="91400">
            <a:noAutofit/>
          </a:bodyPr>
          <a:lstStyle/>
          <a:p>
            <a:pPr indent="0" lvl="0" marL="0" marR="0" rtl="0" algn="r">
              <a:lnSpc>
                <a:spcPct val="100000"/>
              </a:lnSpc>
              <a:spcBef>
                <a:spcPts val="0"/>
              </a:spcBef>
              <a:spcAft>
                <a:spcPts val="0"/>
              </a:spcAft>
              <a:buClr>
                <a:srgbClr val="737373"/>
              </a:buClr>
              <a:buSzPts val="1000"/>
              <a:buFont typeface="Roboto"/>
              <a:buNone/>
            </a:pPr>
            <a:fld id="{00000000-1234-1234-1234-123412341234}" type="slidenum">
              <a:rPr b="0" i="0" lang="en-US" sz="1000" u="none" cap="none" strike="noStrike">
                <a:solidFill>
                  <a:srgbClr val="737373"/>
                </a:solidFill>
                <a:latin typeface="Roboto"/>
                <a:ea typeface="Roboto"/>
                <a:cs typeface="Roboto"/>
                <a:sym typeface="Roboto"/>
              </a:rPr>
              <a:t>‹#›</a:t>
            </a:fld>
            <a:endParaRPr b="0" i="0" sz="1000" u="none" cap="none" strike="noStrike">
              <a:solidFill>
                <a:srgbClr val="737373"/>
              </a:solidFill>
              <a:latin typeface="Roboto"/>
              <a:ea typeface="Roboto"/>
              <a:cs typeface="Roboto"/>
              <a:sym typeface="Roboto"/>
            </a:endParaRPr>
          </a:p>
        </p:txBody>
      </p:sp>
      <p:pic>
        <p:nvPicPr>
          <p:cNvPr descr="IETF-logo.gif" id="113" name="Google Shape;113;p20"/>
          <p:cNvPicPr preferRelativeResize="0"/>
          <p:nvPr/>
        </p:nvPicPr>
        <p:blipFill rotWithShape="1">
          <a:blip r:embed="rId5">
            <a:alphaModFix/>
          </a:blip>
          <a:srcRect b="0" l="0" r="0" t="0"/>
          <a:stretch/>
        </p:blipFill>
        <p:spPr>
          <a:xfrm>
            <a:off x="6067425" y="2414807"/>
            <a:ext cx="2729286" cy="16425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471900" y="195746"/>
            <a:ext cx="8222100" cy="1310680"/>
          </a:xfrm>
          <a:prstGeom prst="rect">
            <a:avLst/>
          </a:prstGeom>
          <a:noFill/>
          <a:ln>
            <a:noFill/>
          </a:ln>
        </p:spPr>
        <p:txBody>
          <a:bodyPr anchorCtr="0" anchor="b" bIns="91400" lIns="91400" spcFirstLastPara="1" rIns="91400" wrap="square" tIns="91400">
            <a:noAutofit/>
          </a:bodyPr>
          <a:lstStyle/>
          <a:p>
            <a:pPr indent="0" lvl="0" marL="0" marR="0" rtl="0" algn="l">
              <a:lnSpc>
                <a:spcPct val="100000"/>
              </a:lnSpc>
              <a:spcBef>
                <a:spcPts val="0"/>
              </a:spcBef>
              <a:spcAft>
                <a:spcPts val="0"/>
              </a:spcAft>
              <a:buClr>
                <a:srgbClr val="FFFFFF"/>
              </a:buClr>
              <a:buSzPts val="3200"/>
              <a:buFont typeface="Open Sans"/>
              <a:buNone/>
            </a:pPr>
            <a:r>
              <a:rPr b="0" i="0" lang="en-US" sz="3200" u="none" cap="none" strike="noStrike">
                <a:solidFill>
                  <a:srgbClr val="FFFFFF"/>
                </a:solidFill>
                <a:latin typeface="Open Sans"/>
                <a:ea typeface="Open Sans"/>
                <a:cs typeface="Open Sans"/>
                <a:sym typeface="Open Sans"/>
              </a:rPr>
              <a:t>The IETF is …</a:t>
            </a:r>
            <a:endParaRPr b="0" i="0" sz="3200" u="none" cap="none" strike="noStrike">
              <a:solidFill>
                <a:srgbClr val="FFFFFF"/>
              </a:solidFill>
              <a:latin typeface="Open Sans"/>
              <a:ea typeface="Open Sans"/>
              <a:cs typeface="Open Sans"/>
              <a:sym typeface="Open Sans"/>
            </a:endParaRPr>
          </a:p>
        </p:txBody>
      </p:sp>
      <p:sp>
        <p:nvSpPr>
          <p:cNvPr id="119" name="Google Shape;119;p21"/>
          <p:cNvSpPr txBox="1"/>
          <p:nvPr>
            <p:ph idx="1" type="body"/>
          </p:nvPr>
        </p:nvSpPr>
        <p:spPr>
          <a:xfrm>
            <a:off x="471900" y="1808875"/>
            <a:ext cx="8272892" cy="3101551"/>
          </a:xfrm>
          <a:prstGeom prst="rect">
            <a:avLst/>
          </a:prstGeom>
          <a:noFill/>
          <a:ln>
            <a:noFill/>
          </a:ln>
        </p:spPr>
        <p:txBody>
          <a:bodyPr anchorCtr="0" anchor="t" bIns="91400" lIns="91400" spcFirstLastPara="1" rIns="91400" wrap="square" tIns="91400">
            <a:noAutofit/>
          </a:bodyPr>
          <a:lstStyle/>
          <a:p>
            <a:pPr indent="-190499" lvl="0" marL="217169" marR="0" rtl="0" algn="l">
              <a:lnSpc>
                <a:spcPct val="150000"/>
              </a:lnSpc>
              <a:spcBef>
                <a:spcPts val="0"/>
              </a:spcBef>
              <a:spcAft>
                <a:spcPts val="0"/>
              </a:spcAft>
              <a:buClr>
                <a:srgbClr val="000000"/>
              </a:buClr>
              <a:buSzPts val="1800"/>
              <a:buFont typeface="Montserrat"/>
              <a:buChar char="•"/>
            </a:pPr>
            <a:r>
              <a:rPr b="0" i="0" lang="en-US" sz="1800" u="none" cap="none" strike="noStrike">
                <a:solidFill>
                  <a:srgbClr val="000000"/>
                </a:solidFill>
                <a:latin typeface="Montserrat"/>
                <a:ea typeface="Montserrat"/>
                <a:cs typeface="Montserrat"/>
                <a:sym typeface="Montserrat"/>
              </a:rPr>
              <a:t>A Standards Development Organization (SDO) </a:t>
            </a:r>
            <a:endParaRPr sz="1800"/>
          </a:p>
          <a:p>
            <a:pPr indent="-190499" lvl="0" marL="217169" marR="0" rtl="0" algn="l">
              <a:lnSpc>
                <a:spcPct val="150000"/>
              </a:lnSpc>
              <a:spcBef>
                <a:spcPts val="0"/>
              </a:spcBef>
              <a:spcAft>
                <a:spcPts val="0"/>
              </a:spcAft>
              <a:buClr>
                <a:srgbClr val="000000"/>
              </a:buClr>
              <a:buSzPts val="1800"/>
              <a:buFont typeface="Montserrat"/>
              <a:buChar char="•"/>
            </a:pPr>
            <a:r>
              <a:rPr b="0" i="0" lang="en-US" sz="1800" u="none" cap="none" strike="noStrike">
                <a:solidFill>
                  <a:srgbClr val="000000"/>
                </a:solidFill>
                <a:latin typeface="Montserrat"/>
                <a:ea typeface="Montserrat"/>
                <a:cs typeface="Montserrat"/>
                <a:sym typeface="Montserrat"/>
              </a:rPr>
              <a:t>With self-selected individual participants, no formal membership</a:t>
            </a:r>
            <a:endParaRPr b="0" i="0" sz="1800" u="none" cap="none" strike="noStrike">
              <a:solidFill>
                <a:srgbClr val="000000"/>
              </a:solidFill>
              <a:latin typeface="Montserrat"/>
              <a:ea typeface="Montserrat"/>
              <a:cs typeface="Montserrat"/>
              <a:sym typeface="Montserrat"/>
            </a:endParaRPr>
          </a:p>
          <a:p>
            <a:pPr indent="-190499" lvl="0" marL="217169" marR="0" rtl="0" algn="l">
              <a:lnSpc>
                <a:spcPct val="150000"/>
              </a:lnSpc>
              <a:spcBef>
                <a:spcPts val="0"/>
              </a:spcBef>
              <a:spcAft>
                <a:spcPts val="0"/>
              </a:spcAft>
              <a:buClr>
                <a:srgbClr val="000000"/>
              </a:buClr>
              <a:buSzPts val="1800"/>
              <a:buFont typeface="Montserrat"/>
              <a:buChar char="•"/>
            </a:pPr>
            <a:r>
              <a:rPr b="0" i="0" lang="en-US" sz="1800" u="none" cap="none" strike="noStrike">
                <a:solidFill>
                  <a:srgbClr val="000000"/>
                </a:solidFill>
                <a:latin typeface="Montserrat"/>
                <a:ea typeface="Montserrat"/>
                <a:cs typeface="Montserrat"/>
                <a:sym typeface="Montserrat"/>
              </a:rPr>
              <a:t>No formal voting (but we </a:t>
            </a:r>
            <a:r>
              <a:rPr b="0" i="0" lang="en-US" sz="1800" u="sng" cap="none" strike="noStrike">
                <a:solidFill>
                  <a:srgbClr val="000000"/>
                </a:solidFill>
                <a:latin typeface="Montserrat"/>
                <a:ea typeface="Montserrat"/>
                <a:cs typeface="Montserrat"/>
                <a:sym typeface="Montserrat"/>
              </a:rPr>
              <a:t>do</a:t>
            </a:r>
            <a:r>
              <a:rPr b="0" i="0" lang="en-US" sz="1800" u="none" cap="none" strike="noStrike">
                <a:solidFill>
                  <a:srgbClr val="000000"/>
                </a:solidFill>
                <a:latin typeface="Montserrat"/>
                <a:ea typeface="Montserrat"/>
                <a:cs typeface="Montserrat"/>
                <a:sym typeface="Montserrat"/>
              </a:rPr>
              <a:t> hum…)</a:t>
            </a:r>
            <a:endParaRPr b="0" i="0" sz="1800" u="none" cap="none" strike="noStrike">
              <a:solidFill>
                <a:srgbClr val="000000"/>
              </a:solidFill>
              <a:latin typeface="Montserrat"/>
              <a:ea typeface="Montserrat"/>
              <a:cs typeface="Montserrat"/>
              <a:sym typeface="Montserrat"/>
            </a:endParaRPr>
          </a:p>
          <a:p>
            <a:pPr indent="-190499" lvl="0" marL="217169" marR="0" rtl="0" algn="l">
              <a:lnSpc>
                <a:spcPct val="150000"/>
              </a:lnSpc>
              <a:spcBef>
                <a:spcPts val="0"/>
              </a:spcBef>
              <a:spcAft>
                <a:spcPts val="0"/>
              </a:spcAft>
              <a:buClr>
                <a:srgbClr val="000000"/>
              </a:buClr>
              <a:buSzPts val="1800"/>
              <a:buFont typeface="Montserrat"/>
              <a:buChar char="•"/>
            </a:pPr>
            <a:r>
              <a:rPr b="0" i="0" lang="en-US" sz="1800" u="none" cap="none" strike="noStrike">
                <a:solidFill>
                  <a:srgbClr val="000000"/>
                </a:solidFill>
                <a:latin typeface="Montserrat"/>
                <a:ea typeface="Montserrat"/>
                <a:cs typeface="Montserrat"/>
                <a:sym typeface="Montserrat"/>
              </a:rPr>
              <a:t>No formal government role</a:t>
            </a:r>
            <a:endParaRPr sz="1800"/>
          </a:p>
          <a:p>
            <a:pPr indent="-190499" lvl="0" marL="217169" marR="0" rtl="0" algn="l">
              <a:lnSpc>
                <a:spcPct val="150000"/>
              </a:lnSpc>
              <a:spcBef>
                <a:spcPts val="0"/>
              </a:spcBef>
              <a:spcAft>
                <a:spcPts val="0"/>
              </a:spcAft>
              <a:buClr>
                <a:srgbClr val="000000"/>
              </a:buClr>
              <a:buSzPts val="1800"/>
              <a:buFont typeface="Montserrat"/>
              <a:buChar char="•"/>
            </a:pPr>
            <a:r>
              <a:rPr b="0" i="0" lang="en-US" sz="1800" u="none" cap="none" strike="noStrike">
                <a:solidFill>
                  <a:srgbClr val="000000"/>
                </a:solidFill>
                <a:latin typeface="Montserrat"/>
                <a:ea typeface="Montserrat"/>
                <a:cs typeface="Montserrat"/>
                <a:sym typeface="Montserrat"/>
              </a:rPr>
              <a:t>Driven by market-based adoption (a </a:t>
            </a:r>
            <a:r>
              <a:rPr b="0" i="1" lang="en-US" sz="1800" u="none" cap="none" strike="noStrike">
                <a:solidFill>
                  <a:srgbClr val="000000"/>
                </a:solidFill>
                <a:latin typeface="Montserrat"/>
                <a:ea typeface="Montserrat"/>
                <a:cs typeface="Montserrat"/>
                <a:sym typeface="Montserrat"/>
              </a:rPr>
              <a:t>real </a:t>
            </a:r>
            <a:r>
              <a:rPr b="0" i="0" lang="en-US" sz="1800" u="none" cap="none" strike="noStrike">
                <a:solidFill>
                  <a:srgbClr val="000000"/>
                </a:solidFill>
                <a:latin typeface="Montserrat"/>
                <a:ea typeface="Montserrat"/>
                <a:cs typeface="Montserrat"/>
                <a:sym typeface="Montserrat"/>
              </a:rPr>
              <a:t>standard is one people use)</a:t>
            </a:r>
            <a:endParaRPr b="0" i="0" sz="1800" u="none" cap="none" strike="noStrike">
              <a:solidFill>
                <a:srgbClr val="000000"/>
              </a:solidFill>
              <a:latin typeface="Montserrat"/>
              <a:ea typeface="Montserrat"/>
              <a:cs typeface="Montserrat"/>
              <a:sym typeface="Montserrat"/>
            </a:endParaRPr>
          </a:p>
          <a:p>
            <a:pPr indent="-190499" lvl="0" marL="217169" marR="0" rtl="0" algn="l">
              <a:lnSpc>
                <a:spcPct val="150000"/>
              </a:lnSpc>
              <a:spcBef>
                <a:spcPts val="0"/>
              </a:spcBef>
              <a:spcAft>
                <a:spcPts val="0"/>
              </a:spcAft>
              <a:buClr>
                <a:srgbClr val="000000"/>
              </a:buClr>
              <a:buSzPts val="1800"/>
              <a:buFont typeface="Montserrat"/>
              <a:buChar char="•"/>
            </a:pPr>
            <a:r>
              <a:rPr b="0" i="0" lang="en-US" sz="1800" u="none" cap="none" strike="noStrike">
                <a:solidFill>
                  <a:srgbClr val="000000"/>
                </a:solidFill>
                <a:latin typeface="Montserrat"/>
                <a:ea typeface="Montserrat"/>
                <a:cs typeface="Montserrat"/>
                <a:sym typeface="Montserrat"/>
              </a:rPr>
              <a:t>Focused on Internet technologies</a:t>
            </a:r>
            <a:endParaRPr sz="1800"/>
          </a:p>
          <a:p>
            <a:pPr indent="-190499" lvl="0" marL="217169" marR="0" rtl="0" algn="l">
              <a:lnSpc>
                <a:spcPct val="150000"/>
              </a:lnSpc>
              <a:spcBef>
                <a:spcPts val="0"/>
              </a:spcBef>
              <a:spcAft>
                <a:spcPts val="0"/>
              </a:spcAft>
              <a:buClr>
                <a:srgbClr val="000000"/>
              </a:buClr>
              <a:buSzPts val="1800"/>
              <a:buFont typeface="Montserrat"/>
              <a:buChar char="•"/>
            </a:pPr>
            <a:r>
              <a:rPr b="0" i="0" lang="en-US" sz="1800" u="none" cap="none" strike="noStrike">
                <a:solidFill>
                  <a:srgbClr val="000000"/>
                </a:solidFill>
                <a:latin typeface="Montserrat"/>
                <a:ea typeface="Montserrat"/>
                <a:cs typeface="Montserrat"/>
                <a:sym typeface="Montserrat"/>
              </a:rPr>
              <a:t>Bottom-up… and unique!</a:t>
            </a:r>
            <a:endParaRPr b="0" i="0" sz="1800" u="none" cap="none" strike="noStrike">
              <a:solidFill>
                <a:srgbClr val="000000"/>
              </a:solidFill>
              <a:latin typeface="Montserrat"/>
              <a:ea typeface="Montserrat"/>
              <a:cs typeface="Montserrat"/>
              <a:sym typeface="Montserrat"/>
            </a:endParaRPr>
          </a:p>
        </p:txBody>
      </p:sp>
      <p:sp>
        <p:nvSpPr>
          <p:cNvPr id="120" name="Google Shape;120;p21"/>
          <p:cNvSpPr txBox="1"/>
          <p:nvPr>
            <p:ph idx="12" type="sldNum"/>
          </p:nvPr>
        </p:nvSpPr>
        <p:spPr>
          <a:xfrm>
            <a:off x="8744792" y="4724798"/>
            <a:ext cx="327449" cy="335251"/>
          </a:xfrm>
          <a:prstGeom prst="rect">
            <a:avLst/>
          </a:prstGeom>
          <a:noFill/>
          <a:ln>
            <a:noFill/>
          </a:ln>
        </p:spPr>
        <p:txBody>
          <a:bodyPr anchorCtr="0" anchor="ctr" bIns="91400" lIns="91400" spcFirstLastPara="1" rIns="91400" wrap="square" tIns="91400">
            <a:noAutofit/>
          </a:bodyPr>
          <a:lstStyle/>
          <a:p>
            <a:pPr indent="0" lvl="0" marL="0" marR="0" rtl="0" algn="r">
              <a:lnSpc>
                <a:spcPct val="100000"/>
              </a:lnSpc>
              <a:spcBef>
                <a:spcPts val="0"/>
              </a:spcBef>
              <a:spcAft>
                <a:spcPts val="0"/>
              </a:spcAft>
              <a:buClr>
                <a:srgbClr val="737373"/>
              </a:buClr>
              <a:buSzPts val="1000"/>
              <a:buFont typeface="Roboto"/>
              <a:buNone/>
            </a:pPr>
            <a:fld id="{00000000-1234-1234-1234-123412341234}" type="slidenum">
              <a:rPr b="0" i="0" lang="en-US" sz="1000" u="none" cap="none" strike="noStrike">
                <a:solidFill>
                  <a:srgbClr val="737373"/>
                </a:solidFill>
                <a:latin typeface="Roboto"/>
                <a:ea typeface="Roboto"/>
                <a:cs typeface="Roboto"/>
                <a:sym typeface="Roboto"/>
              </a:rPr>
              <a:t>‹#›</a:t>
            </a:fld>
            <a:endParaRPr b="0" i="0" sz="1000" u="none" cap="none" strike="noStrike">
              <a:solidFill>
                <a:srgbClr val="737373"/>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002D3C"/>
      </a:dk1>
      <a:lt1>
        <a:srgbClr val="4285F4"/>
      </a:lt1>
      <a:dk2>
        <a:srgbClr val="A7A7A7"/>
      </a:dk2>
      <a:lt2>
        <a:srgbClr val="535353"/>
      </a:lt2>
      <a:accent1>
        <a:srgbClr val="0277BD"/>
      </a:accent1>
      <a:accent2>
        <a:srgbClr val="0F9D58"/>
      </a:accent2>
      <a:accent3>
        <a:srgbClr val="DB4437"/>
      </a:accent3>
      <a:accent4>
        <a:srgbClr val="FAFAFA"/>
      </a:accent4>
      <a:accent5>
        <a:srgbClr val="4FC3F7"/>
      </a:accent5>
      <a:accent6>
        <a:srgbClr val="F4B400"/>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000000"/>
      </a:dk1>
      <a:lt1>
        <a:srgbClr val="FFFFFF"/>
      </a:lt1>
      <a:dk2>
        <a:srgbClr val="A7A7A7"/>
      </a:dk2>
      <a:lt2>
        <a:srgbClr val="535353"/>
      </a:lt2>
      <a:accent1>
        <a:srgbClr val="0277BD"/>
      </a:accent1>
      <a:accent2>
        <a:srgbClr val="0F9D58"/>
      </a:accent2>
      <a:accent3>
        <a:srgbClr val="DB4437"/>
      </a:accent3>
      <a:accent4>
        <a:srgbClr val="FAFAFA"/>
      </a:accent4>
      <a:accent5>
        <a:srgbClr val="4FC3F7"/>
      </a:accent5>
      <a:accent6>
        <a:srgbClr val="F4B400"/>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